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05" r:id="rId2"/>
    <p:sldId id="329" r:id="rId3"/>
    <p:sldId id="608" r:id="rId4"/>
    <p:sldId id="335" r:id="rId5"/>
    <p:sldId id="609" r:id="rId6"/>
    <p:sldId id="337" r:id="rId7"/>
    <p:sldId id="348" r:id="rId8"/>
    <p:sldId id="349" r:id="rId9"/>
    <p:sldId id="353" r:id="rId10"/>
    <p:sldId id="341" r:id="rId11"/>
    <p:sldId id="369" r:id="rId12"/>
    <p:sldId id="362" r:id="rId13"/>
  </p:sldIdLst>
  <p:sldSz cx="93614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86434" autoAdjust="0"/>
  </p:normalViewPr>
  <p:slideViewPr>
    <p:cSldViewPr>
      <p:cViewPr>
        <p:scale>
          <a:sx n="47" d="100"/>
          <a:sy n="47" d="100"/>
        </p:scale>
        <p:origin x="-792" y="16"/>
      </p:cViewPr>
      <p:guideLst>
        <p:guide orient="horz" pos="2160"/>
        <p:guide pos="2949"/>
      </p:guideLst>
    </p:cSldViewPr>
  </p:slideViewPr>
  <p:outlineViewPr>
    <p:cViewPr>
      <p:scale>
        <a:sx n="33" d="100"/>
        <a:sy n="33" d="100"/>
      </p:scale>
      <p:origin x="264" y="1266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5C33-44A6-442D-A31F-35A2372AEA59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9025" y="685800"/>
            <a:ext cx="4679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391F9-ED4B-4B34-AB4B-D9488065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4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391F9-ED4B-4B34-AB4B-D9488065F5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112" y="2130428"/>
            <a:ext cx="7957264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225" y="3886200"/>
            <a:ext cx="65530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8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6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7079" y="274641"/>
            <a:ext cx="210633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075" y="274641"/>
            <a:ext cx="61629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94" y="4406903"/>
            <a:ext cx="79572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494" y="2906713"/>
            <a:ext cx="79572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75" y="1600203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757" y="1600203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75" y="1535113"/>
            <a:ext cx="41362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5" y="2174875"/>
            <a:ext cx="41362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5507" y="1535113"/>
            <a:ext cx="41379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5507" y="2174875"/>
            <a:ext cx="41379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3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5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273050"/>
            <a:ext cx="307986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083" y="273053"/>
            <a:ext cx="52333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75" y="1435103"/>
            <a:ext cx="30798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8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917" y="4800600"/>
            <a:ext cx="56168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4917" y="612775"/>
            <a:ext cx="56168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4917" y="5367338"/>
            <a:ext cx="56168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2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75" y="1600203"/>
            <a:ext cx="84253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075" y="6356353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BB12-8F63-46F6-A2EC-78218309165C}" type="datetimeFigureOut">
              <a:rPr lang="en-US" smtClean="0"/>
              <a:pPr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8509" y="6356353"/>
            <a:ext cx="296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9067" y="6356353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3CF5-891A-4039-88A4-9E5E4B8BD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1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recycling+logos+symbols&amp;id=A878A77C566C987642C15DBF79398E3423D30CCD&amp;FORM=IQFRB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64" y="5606532"/>
            <a:ext cx="8425339" cy="91881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AU" sz="8600" b="1" dirty="0"/>
              <a:t>Rotary Small Grants (East Indonesia) Project</a:t>
            </a:r>
          </a:p>
          <a:p>
            <a:pPr marL="0" indent="0" algn="ctr">
              <a:buNone/>
            </a:pPr>
            <a:r>
              <a:rPr lang="en-AU" b="1" dirty="0"/>
              <a:t>A Strategic Partnership between Rotary, Rotaract and Interact Clubs and NTA (East Indonesia) Aid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t="2757" r="4019" b="52884"/>
          <a:stretch/>
        </p:blipFill>
        <p:spPr bwMode="auto">
          <a:xfrm>
            <a:off x="1188356" y="730119"/>
            <a:ext cx="6934912" cy="321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http://rawcs.org.au/wp-content/uploads/2015/08/Rawcs-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6"/>
          <a:stretch/>
        </p:blipFill>
        <p:spPr bwMode="auto">
          <a:xfrm>
            <a:off x="1224360" y="3947921"/>
            <a:ext cx="6862904" cy="18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4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850106"/>
          </a:xfrm>
        </p:spPr>
        <p:txBody>
          <a:bodyPr/>
          <a:lstStyle/>
          <a:p>
            <a:r>
              <a:rPr lang="en-AU" dirty="0">
                <a:latin typeface="Arial Black" panose="020B0A04020102020204" pitchFamily="34" charset="0"/>
              </a:rPr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8" y="980728"/>
            <a:ext cx="9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we do:</a:t>
            </a:r>
            <a:endParaRPr lang="en-AU" dirty="0"/>
          </a:p>
          <a:p>
            <a:r>
              <a:rPr lang="en-AU" dirty="0"/>
              <a:t>work with:</a:t>
            </a:r>
          </a:p>
          <a:p>
            <a:pPr lvl="1"/>
            <a:r>
              <a:rPr lang="en-AU" dirty="0"/>
              <a:t>60 primary &amp; secondary schools </a:t>
            </a:r>
            <a:r>
              <a:rPr lang="en-AU" sz="2400" dirty="0"/>
              <a:t>(100-150  students each)  </a:t>
            </a:r>
          </a:p>
          <a:p>
            <a:pPr lvl="1"/>
            <a:r>
              <a:rPr lang="en-AU" dirty="0"/>
              <a:t>16 kindergartens </a:t>
            </a:r>
            <a:r>
              <a:rPr lang="en-AU" sz="2400" dirty="0"/>
              <a:t>(25-30 students each)</a:t>
            </a:r>
          </a:p>
          <a:p>
            <a:pPr lvl="0"/>
            <a:r>
              <a:rPr lang="en-US" dirty="0"/>
              <a:t>provide libraries, books, scholarships, teacher training, </a:t>
            </a:r>
            <a:r>
              <a:rPr lang="en-AU" dirty="0"/>
              <a:t>improved facilities &amp; infrastructure</a:t>
            </a:r>
          </a:p>
          <a:p>
            <a:endParaRPr lang="en-AU" dirty="0"/>
          </a:p>
        </p:txBody>
      </p:sp>
      <p:pic>
        <p:nvPicPr>
          <p:cNvPr id="4" name="Picture 2" descr="C:\Users\Phil &amp; Heather\Pictures\OLYMPUS Viewer 3\PB2116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22092" r="2556" b="34127"/>
          <a:stretch/>
        </p:blipFill>
        <p:spPr bwMode="auto">
          <a:xfrm>
            <a:off x="1368376" y="4365104"/>
            <a:ext cx="6480944" cy="23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7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850106"/>
          </a:xfrm>
        </p:spPr>
        <p:txBody>
          <a:bodyPr/>
          <a:lstStyle/>
          <a:p>
            <a:r>
              <a:rPr lang="en-AU" dirty="0">
                <a:latin typeface="Arial Black" panose="020B0A04020102020204" pitchFamily="34" charset="0"/>
              </a:rPr>
              <a:t>How lives have 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48" y="1124744"/>
            <a:ext cx="5256584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accent1"/>
                </a:solidFill>
              </a:rPr>
              <a:t>Ibu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Yulia</a:t>
            </a:r>
            <a:r>
              <a:rPr lang="en-US" b="1" dirty="0">
                <a:solidFill>
                  <a:schemeClr val="accent1"/>
                </a:solidFill>
              </a:rPr>
              <a:t>  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accent1"/>
                </a:solidFill>
              </a:rPr>
              <a:t>Habi</a:t>
            </a:r>
            <a:r>
              <a:rPr lang="en-US" b="1" dirty="0">
                <a:solidFill>
                  <a:schemeClr val="accent1"/>
                </a:solidFill>
              </a:rPr>
              <a:t> Village, </a:t>
            </a:r>
            <a:r>
              <a:rPr lang="en-AU" b="1" dirty="0">
                <a:solidFill>
                  <a:schemeClr val="accent1"/>
                </a:solidFill>
              </a:rPr>
              <a:t>Flores</a:t>
            </a:r>
            <a:endParaRPr lang="en-AU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40 women in a collective piloted vegetables on bamboo platforms. </a:t>
            </a:r>
          </a:p>
          <a:p>
            <a:r>
              <a:rPr lang="en-US" dirty="0">
                <a:solidFill>
                  <a:schemeClr val="accent1"/>
                </a:solidFill>
              </a:rPr>
              <a:t>NTA supplied off-the-roof water tanks for drinking water. These also provide sufficient water for vegetable growing</a:t>
            </a:r>
          </a:p>
          <a:p>
            <a:r>
              <a:rPr lang="en-AU" dirty="0">
                <a:solidFill>
                  <a:schemeClr val="accent1"/>
                </a:solidFill>
              </a:rPr>
              <a:t>Onions, bitter  gourd, chillies, aubergine, greens, cucumbers and marrows</a:t>
            </a:r>
          </a:p>
          <a:p>
            <a:r>
              <a:rPr lang="en-US" dirty="0">
                <a:solidFill>
                  <a:schemeClr val="accent1"/>
                </a:solidFill>
              </a:rPr>
              <a:t>Initial results include: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additional food for families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household income up 20-30%.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00" y="2996952"/>
            <a:ext cx="393780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24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il &amp; Heather\Pictures\OLYMPUS Viewer 3\PB130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9" y="33718"/>
            <a:ext cx="9423371" cy="70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66" y="1196752"/>
            <a:ext cx="9306222" cy="1470025"/>
          </a:xfrm>
        </p:spPr>
        <p:txBody>
          <a:bodyPr>
            <a:normAutofit fontScale="90000"/>
          </a:bodyPr>
          <a:lstStyle/>
          <a:p>
            <a:r>
              <a:rPr lang="en-AU" sz="4800" b="1" dirty="0">
                <a:latin typeface="Arial Black" panose="020B0A04020102020204" pitchFamily="34" charset="0"/>
              </a:rPr>
              <a:t>           </a:t>
            </a:r>
            <a:br>
              <a:rPr lang="en-AU" sz="4800" b="1" dirty="0">
                <a:latin typeface="Arial Black" panose="020B0A04020102020204" pitchFamily="34" charset="0"/>
              </a:rPr>
            </a:br>
            <a:r>
              <a:rPr lang="en-AU" sz="4800" b="1" dirty="0">
                <a:latin typeface="Arial Black" panose="020B0A04020102020204" pitchFamily="34" charset="0"/>
              </a:rPr>
              <a:t/>
            </a:r>
            <a:br>
              <a:rPr lang="en-AU" sz="4800" b="1" dirty="0">
                <a:latin typeface="Arial Black" panose="020B0A04020102020204" pitchFamily="34" charset="0"/>
              </a:rPr>
            </a:br>
            <a:r>
              <a:rPr lang="en-AU" sz="4000" b="1" dirty="0">
                <a:latin typeface="Arial Black" panose="020B0A04020102020204" pitchFamily="34" charset="0"/>
              </a:rPr>
              <a:t>Thank you and hope you will </a:t>
            </a:r>
            <a:br>
              <a:rPr lang="en-AU" sz="4000" b="1" dirty="0">
                <a:latin typeface="Arial Black" panose="020B0A04020102020204" pitchFamily="34" charset="0"/>
              </a:rPr>
            </a:br>
            <a:r>
              <a:rPr lang="en-AU" sz="4000" b="1" dirty="0">
                <a:latin typeface="Arial Black" panose="020B0A04020102020204" pitchFamily="34" charset="0"/>
              </a:rPr>
              <a:t>help</a:t>
            </a:r>
            <a:r>
              <a:rPr lang="en-AU" sz="4800" b="1" dirty="0">
                <a:latin typeface="Arial Black" panose="020B0A04020102020204" pitchFamily="34" charset="0"/>
              </a:rPr>
              <a:t/>
            </a:r>
            <a:br>
              <a:rPr lang="en-AU" sz="4800" b="1" dirty="0">
                <a:latin typeface="Arial Black" panose="020B0A04020102020204" pitchFamily="34" charset="0"/>
              </a:rPr>
            </a:br>
            <a:r>
              <a:rPr lang="en-AU" sz="4800" b="1" dirty="0">
                <a:latin typeface="Arial Black" panose="020B0A04020102020204" pitchFamily="34" charset="0"/>
              </a:rPr>
              <a:t/>
            </a:r>
            <a:br>
              <a:rPr lang="en-AU" sz="4800" b="1" dirty="0">
                <a:latin typeface="Arial Black" panose="020B0A04020102020204" pitchFamily="34" charset="0"/>
              </a:rPr>
            </a:br>
            <a:r>
              <a:rPr lang="en-AU" sz="4800" b="1" dirty="0">
                <a:latin typeface="Arial Black" panose="020B0A04020102020204" pitchFamily="34" charset="0"/>
              </a:rPr>
              <a:t/>
            </a:r>
            <a:br>
              <a:rPr lang="en-AU" sz="4800" b="1" dirty="0">
                <a:latin typeface="Arial Black" panose="020B0A04020102020204" pitchFamily="34" charset="0"/>
              </a:rPr>
            </a:br>
            <a:r>
              <a:rPr lang="en-AU" sz="4800" b="1" dirty="0">
                <a:latin typeface="Arial Black" panose="020B0A04020102020204" pitchFamily="34" charset="0"/>
              </a:rPr>
              <a:t/>
            </a:r>
            <a:br>
              <a:rPr lang="en-AU" sz="4800" b="1" dirty="0">
                <a:latin typeface="Arial Black" panose="020B0A04020102020204" pitchFamily="34" charset="0"/>
              </a:rPr>
            </a:br>
            <a:r>
              <a:rPr lang="en-AU" sz="4800" b="1" dirty="0">
                <a:latin typeface="Arial Black" panose="020B0A04020102020204" pitchFamily="34" charset="0"/>
              </a:rPr>
              <a:t/>
            </a:r>
            <a:br>
              <a:rPr lang="en-AU" sz="4800" b="1" dirty="0">
                <a:latin typeface="Arial Black" panose="020B0A04020102020204" pitchFamily="34" charset="0"/>
              </a:rPr>
            </a:br>
            <a:r>
              <a:rPr lang="en-AU" sz="4800" b="1" dirty="0">
                <a:latin typeface="Arial Black" panose="020B0A04020102020204" pitchFamily="34" charset="0"/>
              </a:rPr>
              <a:t/>
            </a:r>
            <a:br>
              <a:rPr lang="en-AU" sz="4800" b="1" dirty="0">
                <a:latin typeface="Arial Black" panose="020B0A04020102020204" pitchFamily="34" charset="0"/>
              </a:rPr>
            </a:br>
            <a:r>
              <a:rPr lang="en-AU" sz="4800" b="1" dirty="0">
                <a:latin typeface="Arial Black" panose="020B0A04020102020204" pitchFamily="34" charset="0"/>
              </a:rPr>
              <a:t> 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223" y="5885152"/>
            <a:ext cx="1831307" cy="98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2530" y="5873840"/>
            <a:ext cx="1145208" cy="10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rawcs.org.au/wp-content/uploads/2015/08/Rawcs-4.png">
            <a:extLst>
              <a:ext uri="{FF2B5EF4-FFF2-40B4-BE49-F238E27FC236}">
                <a16:creationId xmlns:a16="http://schemas.microsoft.com/office/drawing/2014/main" xmlns="" id="{C565DD5D-90AB-465F-AFD3-E280EABC8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6"/>
          <a:stretch/>
        </p:blipFill>
        <p:spPr bwMode="auto">
          <a:xfrm>
            <a:off x="189708" y="5867715"/>
            <a:ext cx="5029223" cy="12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7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80" y="0"/>
            <a:ext cx="8425339" cy="54868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Arial Black" panose="020B0A04020102020204" pitchFamily="34" charset="0"/>
              </a:rPr>
              <a:t/>
            </a:r>
            <a:br>
              <a:rPr lang="en-AU" b="1" dirty="0">
                <a:latin typeface="Arial Black" panose="020B0A04020102020204" pitchFamily="34" charset="0"/>
              </a:rPr>
            </a:br>
            <a:r>
              <a:rPr lang="en-AU" b="1" dirty="0">
                <a:latin typeface="Arial Black" panose="020B0A04020102020204" pitchFamily="34" charset="0"/>
              </a:rPr>
              <a:t>Eastern Indonesia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896" y="561029"/>
            <a:ext cx="7715655" cy="2944137"/>
          </a:xfrm>
        </p:spPr>
        <p:txBody>
          <a:bodyPr>
            <a:normAutofit/>
          </a:bodyPr>
          <a:lstStyle/>
          <a:p>
            <a:r>
              <a:rPr lang="en-AU" sz="2200" b="1" dirty="0"/>
              <a:t>Closest neighbours </a:t>
            </a:r>
            <a:r>
              <a:rPr lang="en-AU" sz="2200" dirty="0"/>
              <a:t>– 450 Km away</a:t>
            </a:r>
          </a:p>
          <a:p>
            <a:r>
              <a:rPr lang="en-AU" sz="2200" b="1" dirty="0"/>
              <a:t>Some of the poorest people in the world </a:t>
            </a:r>
            <a:r>
              <a:rPr lang="en-AU" sz="2200" dirty="0"/>
              <a:t>- </a:t>
            </a:r>
            <a:r>
              <a:rPr lang="en-US" sz="2200" dirty="0"/>
              <a:t>30% &lt; poverty line </a:t>
            </a:r>
          </a:p>
          <a:p>
            <a:r>
              <a:rPr lang="en-AU" sz="2200" b="1" dirty="0"/>
              <a:t>Malnutrition</a:t>
            </a:r>
            <a:r>
              <a:rPr lang="en-AU" sz="2200" dirty="0"/>
              <a:t> - stunted growth in 36.8% pop </a:t>
            </a:r>
          </a:p>
          <a:p>
            <a:r>
              <a:rPr lang="en-US" sz="2200" b="1" dirty="0"/>
              <a:t>Infant mortality and life spans </a:t>
            </a:r>
            <a:r>
              <a:rPr lang="en-US" sz="2200" dirty="0"/>
              <a:t>- amongst worst in Indonesia </a:t>
            </a:r>
          </a:p>
          <a:p>
            <a:r>
              <a:rPr lang="en-AU" sz="2200" b="1" dirty="0"/>
              <a:t>14,500 Under 5s die each year of diarrhoea </a:t>
            </a:r>
          </a:p>
          <a:p>
            <a:r>
              <a:rPr lang="en-AU" sz="2200" b="1" dirty="0"/>
              <a:t>40% children do not attend school</a:t>
            </a:r>
          </a:p>
          <a:p>
            <a:r>
              <a:rPr lang="en-AU" sz="2200" dirty="0"/>
              <a:t>“</a:t>
            </a:r>
            <a:r>
              <a:rPr lang="en-AU" sz="2200" b="1" i="1" dirty="0"/>
              <a:t>The hunger season</a:t>
            </a:r>
            <a:r>
              <a:rPr lang="en-AU" sz="2200" dirty="0"/>
              <a:t>” - 8 month dry season</a:t>
            </a:r>
          </a:p>
          <a:p>
            <a:endParaRPr lang="en-AU" sz="2200" dirty="0"/>
          </a:p>
          <a:p>
            <a:endParaRPr lang="en-AU" sz="2200" dirty="0"/>
          </a:p>
          <a:p>
            <a:endParaRPr lang="en-AU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" b="11413"/>
          <a:stretch/>
        </p:blipFill>
        <p:spPr bwMode="auto">
          <a:xfrm>
            <a:off x="1296368" y="3356992"/>
            <a:ext cx="640871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8576" y="6525344"/>
            <a:ext cx="2850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b="1" dirty="0"/>
              <a:t>Nusa Tenggara </a:t>
            </a:r>
            <a:r>
              <a:rPr lang="en-AU" sz="1200" b="1" dirty="0" err="1"/>
              <a:t>Timur</a:t>
            </a:r>
            <a:r>
              <a:rPr lang="en-AU" sz="1200" b="1" dirty="0"/>
              <a:t>  Province, Indonesia</a:t>
            </a:r>
          </a:p>
        </p:txBody>
      </p:sp>
    </p:spTree>
    <p:extLst>
      <p:ext uri="{BB962C8B-B14F-4D97-AF65-F5344CB8AC3E}">
        <p14:creationId xmlns:p14="http://schemas.microsoft.com/office/powerpoint/2010/main" val="219604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2AC85-3715-407E-8AE1-2B537521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Arial Black" panose="020B0A04020102020204" pitchFamily="34" charset="0"/>
              </a:rPr>
              <a:t>Rotary Small Grants </a:t>
            </a:r>
            <a:br>
              <a:rPr lang="en-AU" dirty="0">
                <a:latin typeface="Arial Black" panose="020B0A04020102020204" pitchFamily="34" charset="0"/>
              </a:rPr>
            </a:br>
            <a:r>
              <a:rPr lang="en-AU" dirty="0">
                <a:latin typeface="Arial Black" panose="020B0A04020102020204" pitchFamily="34" charset="0"/>
              </a:rPr>
              <a:t>(East Indonesia)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4C1207-707D-4F5C-8476-12ABE689D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50" y="2348880"/>
            <a:ext cx="8856984" cy="4320480"/>
          </a:xfrm>
        </p:spPr>
        <p:txBody>
          <a:bodyPr>
            <a:normAutofit fontScale="92500" lnSpcReduction="20000"/>
          </a:bodyPr>
          <a:lstStyle/>
          <a:p>
            <a:r>
              <a:rPr lang="en-AU" sz="2400" dirty="0"/>
              <a:t>Fits four Rotary International focus areas</a:t>
            </a:r>
          </a:p>
          <a:p>
            <a:pPr marL="0" indent="0">
              <a:buNone/>
            </a:pPr>
            <a:r>
              <a:rPr lang="en-AU" sz="2400" dirty="0"/>
              <a:t>	- Provide clean water, sanitation and hygiene</a:t>
            </a:r>
          </a:p>
          <a:p>
            <a:pPr marL="0" indent="0">
              <a:buNone/>
            </a:pPr>
            <a:r>
              <a:rPr lang="en-AU" sz="2400" dirty="0"/>
              <a:t>	- Support education</a:t>
            </a:r>
          </a:p>
          <a:p>
            <a:pPr marL="0" indent="0">
              <a:buNone/>
            </a:pPr>
            <a:r>
              <a:rPr lang="en-AU" sz="2400" dirty="0"/>
              <a:t>	- Grow local economies</a:t>
            </a:r>
          </a:p>
          <a:p>
            <a:pPr marL="0" indent="0">
              <a:buNone/>
            </a:pPr>
            <a:r>
              <a:rPr lang="en-AU" sz="2400" dirty="0"/>
              <a:t>	- Fight disease</a:t>
            </a:r>
          </a:p>
          <a:p>
            <a:r>
              <a:rPr lang="en-AU" sz="2400" dirty="0"/>
              <a:t>3 year project with goal of raising $30,000 and implementing 100 projects</a:t>
            </a:r>
          </a:p>
          <a:p>
            <a:r>
              <a:rPr lang="en-AU" sz="2400" dirty="0"/>
              <a:t>Multi-club / generational project in District 9710 (Interact, Rotaract, Rotary)</a:t>
            </a:r>
          </a:p>
          <a:p>
            <a:r>
              <a:rPr lang="en-AU" sz="2400" dirty="0"/>
              <a:t>Coordinating Club – RC Belconnen - $2,000 committed for three years</a:t>
            </a:r>
          </a:p>
          <a:p>
            <a:r>
              <a:rPr lang="en-AU" sz="2400" dirty="0"/>
              <a:t>6 other sponsor Clubs committing to $1,000 per year</a:t>
            </a:r>
          </a:p>
          <a:p>
            <a:r>
              <a:rPr lang="en-AU" sz="2400" dirty="0"/>
              <a:t>Separate fund-raising of $2,000 (Dinner, Quilt Raffle, Individual/Corporate Donations )</a:t>
            </a:r>
          </a:p>
          <a:p>
            <a:endParaRPr lang="en-US" sz="2400" dirty="0"/>
          </a:p>
        </p:txBody>
      </p:sp>
      <p:pic>
        <p:nvPicPr>
          <p:cNvPr id="5" name="Picture 7" descr="http://rawcs.org.au/wp-content/uploads/2015/08/Rawcs-4.png">
            <a:extLst>
              <a:ext uri="{FF2B5EF4-FFF2-40B4-BE49-F238E27FC236}">
                <a16:creationId xmlns:a16="http://schemas.microsoft.com/office/drawing/2014/main" xmlns="" id="{2D7151DC-E969-4D5A-BBAA-01408FF12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6"/>
          <a:stretch/>
        </p:blipFill>
        <p:spPr bwMode="auto">
          <a:xfrm>
            <a:off x="2540930" y="1345698"/>
            <a:ext cx="4279625" cy="11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5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576" y="1417638"/>
            <a:ext cx="6070899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Vision </a:t>
            </a:r>
          </a:p>
          <a:p>
            <a:pPr marL="0" indent="0">
              <a:buNone/>
            </a:pPr>
            <a:r>
              <a:rPr lang="en-US" sz="2400" dirty="0"/>
              <a:t>An  improved level of livelihoods and food security of small rural households in selected parts of Nusa Tenggara </a:t>
            </a:r>
            <a:r>
              <a:rPr lang="en-US" sz="2400" dirty="0" err="1"/>
              <a:t>Timur</a:t>
            </a:r>
            <a:r>
              <a:rPr lang="en-US" sz="2400" dirty="0"/>
              <a:t> Province, East Indonesia. </a:t>
            </a:r>
            <a:endParaRPr lang="en-AU" sz="2400" dirty="0"/>
          </a:p>
          <a:p>
            <a:pPr marL="0" indent="0">
              <a:buNone/>
            </a:pPr>
            <a:r>
              <a:rPr lang="en-US" b="1" dirty="0"/>
              <a:t>History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latin typeface="Arial Black" panose="020B0A04020102020204" pitchFamily="34" charset="0"/>
              </a:rPr>
              <a:t>Strategic Partner</a:t>
            </a:r>
            <a:br>
              <a:rPr lang="en-AU" dirty="0">
                <a:latin typeface="Arial Black" panose="020B0A04020102020204" pitchFamily="34" charset="0"/>
              </a:rPr>
            </a:br>
            <a:r>
              <a:rPr lang="en-AU" dirty="0">
                <a:latin typeface="Arial Black" panose="020B0A04020102020204" pitchFamily="34" charset="0"/>
              </a:rPr>
              <a:t>NTA East Indonesia Aid</a:t>
            </a:r>
          </a:p>
        </p:txBody>
      </p:sp>
      <p:pic>
        <p:nvPicPr>
          <p:cNvPr id="5" name="Picture 2" descr="C:\Users\Phil &amp; Heather\Pictures\OLYMPUS Viewer 3\PB130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1" t="14470" r="14509"/>
          <a:stretch/>
        </p:blipFill>
        <p:spPr bwMode="auto">
          <a:xfrm>
            <a:off x="457980" y="1956573"/>
            <a:ext cx="2285745" cy="43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recycling logos symbols">
            <a:hlinkClick r:id="rId3" tooltip="Search images of recycling logos symbol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91" y="6098354"/>
            <a:ext cx="480989" cy="5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uccess symbol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t="9282" b="13180"/>
          <a:stretch/>
        </p:blipFill>
        <p:spPr bwMode="auto">
          <a:xfrm>
            <a:off x="3525742" y="4149080"/>
            <a:ext cx="578938" cy="5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dns2.freepik.com/free-photo/_318-276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70" y="5157192"/>
            <a:ext cx="481310" cy="4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4680" y="3933056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25 years implementing aid programs in eastern Indonesia</a:t>
            </a:r>
          </a:p>
          <a:p>
            <a:endParaRPr lang="en-AU" sz="2400" dirty="0"/>
          </a:p>
          <a:p>
            <a:r>
              <a:rPr lang="en-US" sz="2400" dirty="0"/>
              <a:t>Strong volunteer support - less costs, maximum “</a:t>
            </a:r>
            <a:r>
              <a:rPr lang="en-US" sz="2400" i="1" dirty="0"/>
              <a:t>bang for buck</a:t>
            </a:r>
            <a:r>
              <a:rPr lang="en-US" sz="2400" dirty="0"/>
              <a:t>”. </a:t>
            </a:r>
          </a:p>
          <a:p>
            <a:endParaRPr lang="en-AU" sz="2400" dirty="0"/>
          </a:p>
          <a:p>
            <a:r>
              <a:rPr lang="en-US" sz="2400" dirty="0"/>
              <a:t>Continual rotation to new villages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7067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C1A46-8E4B-4674-A058-304CD14A7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778098"/>
          </a:xfrm>
        </p:spPr>
        <p:txBody>
          <a:bodyPr>
            <a:normAutofit/>
          </a:bodyPr>
          <a:lstStyle/>
          <a:p>
            <a:r>
              <a:rPr lang="en-AU" sz="4000" b="1" dirty="0">
                <a:latin typeface="Arial Black" panose="020B0A04020102020204" pitchFamily="34" charset="0"/>
              </a:rPr>
              <a:t>Rotary Project Model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8C8C3-C4F5-4F12-85EE-0A87A13C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56" y="1052736"/>
            <a:ext cx="8784975" cy="5001422"/>
          </a:xfrm>
        </p:spPr>
        <p:txBody>
          <a:bodyPr>
            <a:normAutofit/>
          </a:bodyPr>
          <a:lstStyle/>
          <a:p>
            <a:r>
              <a:rPr lang="en-AU" sz="2400" dirty="0"/>
              <a:t>3 year focus on construction of water tanks, toilet / washing blocks, irrigation systems, crop fencing and school library books</a:t>
            </a:r>
          </a:p>
          <a:p>
            <a:r>
              <a:rPr lang="en-AU" sz="2400" dirty="0"/>
              <a:t>RC Belconnen identifies partner donating clubs in District 9710</a:t>
            </a:r>
          </a:p>
          <a:p>
            <a:r>
              <a:rPr lang="en-AU" sz="2400" dirty="0"/>
              <a:t>Identify 30 projects each year in association with NTA </a:t>
            </a:r>
          </a:p>
          <a:p>
            <a:r>
              <a:rPr lang="en-AU" sz="2400" dirty="0"/>
              <a:t>Clubs select their individual projects</a:t>
            </a:r>
          </a:p>
          <a:p>
            <a:r>
              <a:rPr lang="en-AU" sz="2400" dirty="0"/>
              <a:t>Implement projects through NTA and local partners</a:t>
            </a:r>
          </a:p>
          <a:p>
            <a:pPr marL="0" indent="0">
              <a:buNone/>
            </a:pPr>
            <a:r>
              <a:rPr lang="en-AU" sz="2400" dirty="0"/>
              <a:t>	- Fund the purchase of local materials</a:t>
            </a:r>
          </a:p>
          <a:p>
            <a:pPr marL="0" indent="0">
              <a:buNone/>
            </a:pPr>
            <a:r>
              <a:rPr lang="en-AU" sz="2400" dirty="0"/>
              <a:t>	- Construction by local families and communities </a:t>
            </a:r>
          </a:p>
          <a:p>
            <a:r>
              <a:rPr lang="en-AU" sz="2400" dirty="0"/>
              <a:t>Monitoring visit NTA and Rotary volunteers (twice a year)</a:t>
            </a:r>
          </a:p>
          <a:p>
            <a:r>
              <a:rPr lang="en-AU" sz="2400" dirty="0"/>
              <a:t>Completion report and photographs</a:t>
            </a:r>
          </a:p>
          <a:p>
            <a:endParaRPr lang="en-AU" sz="2400" dirty="0"/>
          </a:p>
          <a:p>
            <a:endParaRPr lang="en-AU" dirty="0"/>
          </a:p>
        </p:txBody>
      </p:sp>
      <p:pic>
        <p:nvPicPr>
          <p:cNvPr id="4" name="Picture 7" descr="http://rawcs.org.au/wp-content/uploads/2015/08/Rawcs-4.png">
            <a:extLst>
              <a:ext uri="{FF2B5EF4-FFF2-40B4-BE49-F238E27FC236}">
                <a16:creationId xmlns:a16="http://schemas.microsoft.com/office/drawing/2014/main" xmlns="" id="{17938BB9-6CEF-4850-9B5D-3CC580CC5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6"/>
          <a:stretch/>
        </p:blipFill>
        <p:spPr bwMode="auto">
          <a:xfrm>
            <a:off x="288256" y="5435533"/>
            <a:ext cx="5029223" cy="12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35BAE15-4B29-4079-B734-C611D753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896" y="5566339"/>
            <a:ext cx="1975324" cy="106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4864C25-18AE-45B8-B684-5A83E264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7179" y="5554050"/>
            <a:ext cx="1145208" cy="10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179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Water and Sanitation 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83" y="850355"/>
            <a:ext cx="49327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What we do: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Grants for local communities to construct sustainable</a:t>
            </a:r>
          </a:p>
          <a:p>
            <a:r>
              <a:rPr lang="en-AU" dirty="0"/>
              <a:t>wells </a:t>
            </a:r>
          </a:p>
          <a:p>
            <a:r>
              <a:rPr lang="en-AU" dirty="0"/>
              <a:t>tanks </a:t>
            </a:r>
          </a:p>
          <a:p>
            <a:r>
              <a:rPr lang="en-AU" dirty="0"/>
              <a:t>toilets</a:t>
            </a: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D28122-AD38-4DA3-A9D7-A19222DF4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88" y="980728"/>
            <a:ext cx="4115400" cy="2736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DC6976-151F-41A7-BA43-5A4566BFA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40" y="3926785"/>
            <a:ext cx="4360195" cy="28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80" y="116632"/>
            <a:ext cx="8425339" cy="794941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Water and Sanitation </a:t>
            </a:r>
            <a:endParaRPr lang="en-AU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1" y="2132856"/>
            <a:ext cx="516799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households have access to good sanitation and fresh drinking water</a:t>
            </a:r>
          </a:p>
          <a:p>
            <a:r>
              <a:rPr lang="en-US" sz="3500" dirty="0"/>
              <a:t>outcomes</a:t>
            </a:r>
          </a:p>
          <a:p>
            <a:pPr lvl="1"/>
            <a:r>
              <a:rPr lang="en-US" dirty="0"/>
              <a:t>maintain good health standards  </a:t>
            </a:r>
          </a:p>
          <a:p>
            <a:pPr lvl="1"/>
            <a:r>
              <a:rPr lang="en-US" dirty="0"/>
              <a:t>children attend school more regularly  </a:t>
            </a:r>
          </a:p>
          <a:p>
            <a:pPr lvl="1"/>
            <a:r>
              <a:rPr lang="en-US" dirty="0"/>
              <a:t>water also used for plant nurseries and personal vegetable gardens</a:t>
            </a:r>
            <a:endParaRPr lang="en-AU" dirty="0"/>
          </a:p>
        </p:txBody>
      </p:sp>
      <p:pic>
        <p:nvPicPr>
          <p:cNvPr id="7" name="Picture 2" descr="C:\Users\Phil &amp; Heather\Pictures\OLYMPUS Viewer 3\PB260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24" y="980728"/>
            <a:ext cx="3779600" cy="283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hil &amp; Heather\Pictures\OLYMPUS Viewer 3\PB171325.jpg">
            <a:extLst>
              <a:ext uri="{FF2B5EF4-FFF2-40B4-BE49-F238E27FC236}">
                <a16:creationId xmlns:a16="http://schemas.microsoft.com/office/drawing/2014/main" xmlns="" id="{A64EAA02-9227-47AC-B480-346890F59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0"/>
          <a:stretch/>
        </p:blipFill>
        <p:spPr bwMode="auto">
          <a:xfrm>
            <a:off x="4824760" y="3914667"/>
            <a:ext cx="2520280" cy="29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4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80" y="116632"/>
            <a:ext cx="8425339" cy="55551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Arial Black" panose="020B0A04020102020204" pitchFamily="34" charset="0"/>
              </a:rPr>
              <a:t/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Income generation and food security</a:t>
            </a:r>
            <a:r>
              <a:rPr lang="en-US" b="1" dirty="0"/>
              <a:t/>
            </a:r>
            <a:br>
              <a:rPr lang="en-US" b="1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816" y="1600203"/>
            <a:ext cx="3564598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Focus on the rural sector particularly </a:t>
            </a:r>
          </a:p>
          <a:p>
            <a:pPr lvl="1"/>
            <a:r>
              <a:rPr lang="en-US" dirty="0"/>
              <a:t>cocoa</a:t>
            </a:r>
          </a:p>
          <a:p>
            <a:pPr lvl="1"/>
            <a:r>
              <a:rPr lang="en-US" dirty="0"/>
              <a:t>vegetables </a:t>
            </a:r>
            <a:endParaRPr lang="en-AU" dirty="0"/>
          </a:p>
          <a:p>
            <a:pPr lvl="1"/>
            <a:r>
              <a:rPr lang="en-US" dirty="0"/>
              <a:t>livestock</a:t>
            </a:r>
          </a:p>
          <a:p>
            <a:pPr lvl="1"/>
            <a:r>
              <a:rPr lang="en-US" dirty="0"/>
              <a:t>seaweed</a:t>
            </a:r>
          </a:p>
          <a:p>
            <a:pPr lvl="1"/>
            <a:r>
              <a:rPr lang="en-US" dirty="0"/>
              <a:t>traditional woven cloths 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pic>
        <p:nvPicPr>
          <p:cNvPr id="2051" name="Picture 3" descr="C:\Users\Phil &amp; Heather\Pictures\OLYMPUS Viewer 3\PB260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24" y="3944654"/>
            <a:ext cx="3728952" cy="27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5EA6FE-255C-47CD-9AE9-9E9A4AE93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0" y="782919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3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80" y="2740"/>
            <a:ext cx="8425339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Arial Black" panose="020B0A04020102020204" pitchFamily="34" charset="0"/>
              </a:rPr>
              <a:t>Income generation and food security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2" y="4773877"/>
            <a:ext cx="4425407" cy="1800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in-country technical expertise</a:t>
            </a:r>
          </a:p>
          <a:p>
            <a:r>
              <a:rPr lang="en-US" dirty="0"/>
              <a:t>training in business </a:t>
            </a:r>
          </a:p>
          <a:p>
            <a:endParaRPr lang="en-AU" sz="2200" dirty="0"/>
          </a:p>
        </p:txBody>
      </p:sp>
      <p:pic>
        <p:nvPicPr>
          <p:cNvPr id="6" name="Picture 2" descr="C:\Users\Phil &amp; Heather\Pictures\OLYMPUS Viewer 3\PB280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9" y="11457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A89145-CB1D-4B6A-8E16-771F499BB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2" y="4489954"/>
            <a:ext cx="4209860" cy="23680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C2F249-402D-4C0B-8CC3-1EEE842F428C}"/>
              </a:ext>
            </a:extLst>
          </p:cNvPr>
          <p:cNvSpPr/>
          <p:nvPr/>
        </p:nvSpPr>
        <p:spPr>
          <a:xfrm>
            <a:off x="4595780" y="1011975"/>
            <a:ext cx="467995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small infrastructure projects by local people </a:t>
            </a:r>
            <a:r>
              <a:rPr lang="en-AU" sz="2800" dirty="0"/>
              <a:t>(water supplies, pumps, household  toilets and fences)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rotating credit  (temporary loans)</a:t>
            </a:r>
          </a:p>
        </p:txBody>
      </p:sp>
    </p:spTree>
    <p:extLst>
      <p:ext uri="{BB962C8B-B14F-4D97-AF65-F5344CB8AC3E}">
        <p14:creationId xmlns:p14="http://schemas.microsoft.com/office/powerpoint/2010/main" val="229203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24865</TotalTime>
  <Words>388</Words>
  <Application>Microsoft Office PowerPoint</Application>
  <PresentationFormat>Custom</PresentationFormat>
  <Paragraphs>84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 Eastern Indonesia </vt:lpstr>
      <vt:lpstr>Rotary Small Grants  (East Indonesia)</vt:lpstr>
      <vt:lpstr>Strategic Partner NTA East Indonesia Aid</vt:lpstr>
      <vt:lpstr>Rotary Project Model</vt:lpstr>
      <vt:lpstr>Water and Sanitation   </vt:lpstr>
      <vt:lpstr>Water and Sanitation </vt:lpstr>
      <vt:lpstr> Income generation and food security </vt:lpstr>
      <vt:lpstr>Income generation and food security</vt:lpstr>
      <vt:lpstr>Education</vt:lpstr>
      <vt:lpstr>How lives have changed</vt:lpstr>
      <vt:lpstr>             Thank you and hope you will  help          </vt:lpstr>
    </vt:vector>
  </TitlesOfParts>
  <Company>ANU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Nusa Tenggara Association</dc:title>
  <dc:creator>henri.sitorus</dc:creator>
  <cp:lastModifiedBy>Peter Stanton</cp:lastModifiedBy>
  <cp:revision>301</cp:revision>
  <dcterms:created xsi:type="dcterms:W3CDTF">2013-06-20T03:06:26Z</dcterms:created>
  <dcterms:modified xsi:type="dcterms:W3CDTF">2018-07-31T01:55:06Z</dcterms:modified>
</cp:coreProperties>
</file>