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74" r:id="rId6"/>
    <p:sldId id="271" r:id="rId7"/>
    <p:sldId id="273" r:id="rId8"/>
    <p:sldId id="261" r:id="rId9"/>
    <p:sldId id="262" r:id="rId10"/>
    <p:sldId id="270" r:id="rId11"/>
    <p:sldId id="264" r:id="rId12"/>
    <p:sldId id="265" r:id="rId13"/>
    <p:sldId id="267" r:id="rId14"/>
    <p:sldId id="268" r:id="rId15"/>
    <p:sldId id="269" r:id="rId16"/>
    <p:sldId id="26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62" d="100"/>
          <a:sy n="62" d="100"/>
        </p:scale>
        <p:origin x="13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B1CFA-8875-46ED-8A16-9983F9D07D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6DE3E8-5FD1-4FA6-BAE9-39B2D87AB0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5C340-8E2B-41D3-94EF-EB3023F46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DC451-694B-4C19-9459-08A5CBB2609B}" type="datetimeFigureOut">
              <a:rPr lang="en-AU" smtClean="0"/>
              <a:t>21/06/2021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C7033-E534-4588-B3F0-71D85CE53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59EF1-99CA-458C-84E5-4F089C519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7D4CB-99A0-4985-87AA-014B9A4E00C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8050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000">
        <p:fade/>
      </p:transition>
    </mc:Choice>
    <mc:Fallback>
      <p:transition spd="med" advTm="9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ADCA8-D0B1-4263-AAA1-FE58B33CB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3FCC81-DA4C-474E-87ED-22226C99FA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C7A08-F11E-4F07-BA95-8ACF91DD1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DC451-694B-4C19-9459-08A5CBB2609B}" type="datetimeFigureOut">
              <a:rPr lang="en-AU" smtClean="0"/>
              <a:t>21/06/2021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3AEB8-F8B6-4291-8709-5E7FBA564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68F9D-85DD-4148-B64A-309B52039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7D4CB-99A0-4985-87AA-014B9A4E00C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2931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000">
        <p:fade/>
      </p:transition>
    </mc:Choice>
    <mc:Fallback>
      <p:transition spd="med" advTm="9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A7ADC6-B8B8-419F-82B4-BA2D846E3F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3BCB52-6004-4632-AA97-B47B674347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7B89A-841E-47B5-ADE0-6817AB206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DC451-694B-4C19-9459-08A5CBB2609B}" type="datetimeFigureOut">
              <a:rPr lang="en-AU" smtClean="0"/>
              <a:t>21/06/2021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30817-104C-4882-B67E-7DE8338FF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41AAE-0EDC-41B2-9956-9AA145C1D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7D4CB-99A0-4985-87AA-014B9A4E00C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6033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000">
        <p:fade/>
      </p:transition>
    </mc:Choice>
    <mc:Fallback>
      <p:transition spd="med" advTm="9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ABA41-8F95-4F23-9F9B-158ABC3BD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3B84-3E15-46F4-A314-08C046778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7EFA6-503F-4A4C-A6D3-0D93AE508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DC451-694B-4C19-9459-08A5CBB2609B}" type="datetimeFigureOut">
              <a:rPr lang="en-AU" smtClean="0"/>
              <a:t>21/06/2021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B64E8B-248E-4B22-AB54-464E7D13B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6859B-1EBA-4AE3-8622-0103050C9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7D4CB-99A0-4985-87AA-014B9A4E00C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6018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000">
        <p:fade/>
      </p:transition>
    </mc:Choice>
    <mc:Fallback>
      <p:transition spd="med" advTm="9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B818F-1368-468F-B60B-6EEB5399B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AD207-F50A-4E38-9A4C-3BC99175D5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2F4E5-79B6-4A9C-8A85-7489217EE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DC451-694B-4C19-9459-08A5CBB2609B}" type="datetimeFigureOut">
              <a:rPr lang="en-AU" smtClean="0"/>
              <a:t>21/06/2021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2EC84-C141-4971-B795-C9B3B4C0A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A94CA-1FD4-4E53-9750-9753C8377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7D4CB-99A0-4985-87AA-014B9A4E00C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2650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000">
        <p:fade/>
      </p:transition>
    </mc:Choice>
    <mc:Fallback>
      <p:transition spd="med" advTm="9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ADC68-0658-4A27-8633-F2CCB61BE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2B978-AC7D-4E4B-A76D-9634C56ADF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E42F69-A594-4AB7-8665-5A82DB45B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18ABD3-988E-459F-89A7-3574540C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DC451-694B-4C19-9459-08A5CBB2609B}" type="datetimeFigureOut">
              <a:rPr lang="en-AU" smtClean="0"/>
              <a:t>21/06/2021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E9223-121C-42B7-B425-E66562197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8FCF3B-D739-473E-9EC8-45D522CB9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7D4CB-99A0-4985-87AA-014B9A4E00C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0668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000">
        <p:fade/>
      </p:transition>
    </mc:Choice>
    <mc:Fallback>
      <p:transition spd="med" advTm="9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26C29-936F-4E3D-8CB6-774028BB4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1A285A-0F71-450E-ABCD-B57BBC0DB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7FC434-18CC-4568-9B6D-09995FE6E6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423A12-2342-419E-BE65-DB4BB7776F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5BBF40-33FB-490F-AFD4-E4D5F35044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AF5241-0083-405F-8C19-87198709E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DC451-694B-4C19-9459-08A5CBB2609B}" type="datetimeFigureOut">
              <a:rPr lang="en-AU" smtClean="0"/>
              <a:t>21/06/2021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F69F1E-B125-4D6D-A12A-8669A43F5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4B5AB7-5A38-4DEC-AAA7-21BFCBAAC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7D4CB-99A0-4985-87AA-014B9A4E00C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5919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000">
        <p:fade/>
      </p:transition>
    </mc:Choice>
    <mc:Fallback>
      <p:transition spd="med" advTm="9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B0CC1-46B9-4171-A48B-4F3FE4647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FC50DC-C412-4676-ACEC-8628ED9EE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DC451-694B-4C19-9459-08A5CBB2609B}" type="datetimeFigureOut">
              <a:rPr lang="en-AU" smtClean="0"/>
              <a:t>21/06/2021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A0F496-586B-4958-818A-DD6BAE5B0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B919E-982C-431B-8493-51BD021B1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7D4CB-99A0-4985-87AA-014B9A4E00C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8533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000">
        <p:fade/>
      </p:transition>
    </mc:Choice>
    <mc:Fallback>
      <p:transition spd="med" advTm="9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D5A0F8-E08C-47FC-9D92-395C68760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DC451-694B-4C19-9459-08A5CBB2609B}" type="datetimeFigureOut">
              <a:rPr lang="en-AU" smtClean="0"/>
              <a:t>21/06/2021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7AD73A-4DCD-4A3E-B4CA-219C6C8FA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12D8AC-A65B-4862-BD3A-8B9587795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7D4CB-99A0-4985-87AA-014B9A4E00C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1558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000">
        <p:fade/>
      </p:transition>
    </mc:Choice>
    <mc:Fallback>
      <p:transition spd="med" advTm="9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9F88C-1C1D-4A57-A7BB-27BF26A11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F6991-0316-4A3E-B5DF-6F8E73B28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F28B33-A28A-4EBF-93D5-9BE3A26FC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04B154-F5C3-4525-9EA0-757005636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DC451-694B-4C19-9459-08A5CBB2609B}" type="datetimeFigureOut">
              <a:rPr lang="en-AU" smtClean="0"/>
              <a:t>21/06/2021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0778B1-B5A0-4391-8AEE-A35CA9B77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D4290D-E513-494F-8538-652A42E2C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7D4CB-99A0-4985-87AA-014B9A4E00C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9760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000">
        <p:fade/>
      </p:transition>
    </mc:Choice>
    <mc:Fallback>
      <p:transition spd="med" advTm="9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DABBA-B51D-4350-8984-A6A7391D8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24A3F7-6FE8-460C-A389-343B250B9A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1AB165-BD78-4CC3-BEA7-233E30910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67F2FD-5F10-4938-A255-43E38B6AE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DC451-694B-4C19-9459-08A5CBB2609B}" type="datetimeFigureOut">
              <a:rPr lang="en-AU" smtClean="0"/>
              <a:t>21/06/2021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71FBBC-37BB-4CF4-8B16-2BC579CF5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B95AA3-DD90-44EA-A41A-0A658363C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7D4CB-99A0-4985-87AA-014B9A4E00C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5947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000">
        <p:fade/>
      </p:transition>
    </mc:Choice>
    <mc:Fallback>
      <p:transition spd="med" advTm="9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B2B97-BD34-41CA-A07C-3AEA291D5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DB2B74-853B-45D0-BC3E-2BBB6F0D0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9C4AF-47E6-4CBA-A58F-810ED6498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DC451-694B-4C19-9459-08A5CBB2609B}" type="datetimeFigureOut">
              <a:rPr lang="en-AU" smtClean="0"/>
              <a:t>21/06/2021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549AD-0A84-4C36-84B1-394FAF5525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61E05-1AE4-4D36-BD62-B5E0FC6EB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7D4CB-99A0-4985-87AA-014B9A4E00C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62202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 advTm="9000">
        <p:fade/>
      </p:transition>
    </mc:Choice>
    <mc:Fallback>
      <p:transition spd="med" advTm="9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4C5828-75A0-49A5-ADD4-B860D08CF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966" y="222150"/>
            <a:ext cx="6599348" cy="19919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589F44-A93A-48F5-A2BF-7E5C6F303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773" y="2124596"/>
            <a:ext cx="6784480" cy="45695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EAD4E6-CAA2-4202-9154-6CBF367B37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93889"/>
            <a:ext cx="9144000" cy="3660650"/>
          </a:xfrm>
        </p:spPr>
        <p:txBody>
          <a:bodyPr>
            <a:normAutofit fontScale="90000"/>
          </a:bodyPr>
          <a:lstStyle/>
          <a:p>
            <a:br>
              <a:rPr lang="en-AU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br>
              <a:rPr lang="en-AU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br>
              <a:rPr lang="en-AU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r>
              <a:rPr lang="en-AU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Club visit to Coonabarabran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146F58-0898-445B-8948-9566EF8BC0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81489"/>
            <a:ext cx="9144000" cy="1655762"/>
          </a:xfrm>
        </p:spPr>
        <p:txBody>
          <a:bodyPr>
            <a:normAutofit lnSpcReduction="10000"/>
          </a:bodyPr>
          <a:lstStyle/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r>
              <a:rPr lang="en-AU" dirty="0">
                <a:solidFill>
                  <a:srgbClr val="FF0000"/>
                </a:solidFill>
                <a:highlight>
                  <a:srgbClr val="FFFF00"/>
                </a:highligh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June 4 – 7 2021</a:t>
            </a:r>
          </a:p>
        </p:txBody>
      </p:sp>
    </p:spTree>
    <p:extLst>
      <p:ext uri="{BB962C8B-B14F-4D97-AF65-F5344CB8AC3E}">
        <p14:creationId xmlns:p14="http://schemas.microsoft.com/office/powerpoint/2010/main" val="869170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000">
        <p:fade/>
      </p:transition>
    </mc:Choice>
    <mc:Fallback>
      <p:transition spd="med" advTm="9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dirty&#10;&#10;Description automatically generated">
            <a:extLst>
              <a:ext uri="{FF2B5EF4-FFF2-40B4-BE49-F238E27FC236}">
                <a16:creationId xmlns:a16="http://schemas.microsoft.com/office/drawing/2014/main" id="{1BD66993-3924-4900-8F0B-B6F066BC1A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0" r="2" b="2"/>
          <a:stretch/>
        </p:blipFill>
        <p:spPr>
          <a:xfrm rot="5400000">
            <a:off x="-1164375" y="1531559"/>
            <a:ext cx="6517096" cy="37948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7E8494-A3E3-4061-BD93-B19E59DFF0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38" b="-1"/>
          <a:stretch/>
        </p:blipFill>
        <p:spPr>
          <a:xfrm>
            <a:off x="4184141" y="165371"/>
            <a:ext cx="3826711" cy="3176540"/>
          </a:xfrm>
          <a:prstGeom prst="rect">
            <a:avLst/>
          </a:prstGeom>
        </p:spPr>
      </p:pic>
      <p:pic>
        <p:nvPicPr>
          <p:cNvPr id="2" name="Picture 1" descr="A picture containing indoor, person, standing, preparing&#10;&#10;Description automatically generated">
            <a:extLst>
              <a:ext uri="{FF2B5EF4-FFF2-40B4-BE49-F238E27FC236}">
                <a16:creationId xmlns:a16="http://schemas.microsoft.com/office/drawing/2014/main" id="{7B3DE7BE-37AD-4E15-A682-5CC5649462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3" r="4" b="4"/>
          <a:stretch/>
        </p:blipFill>
        <p:spPr>
          <a:xfrm>
            <a:off x="8193992" y="159910"/>
            <a:ext cx="3826711" cy="3181966"/>
          </a:xfrm>
          <a:prstGeom prst="rect">
            <a:avLst/>
          </a:prstGeom>
        </p:spPr>
      </p:pic>
      <p:pic>
        <p:nvPicPr>
          <p:cNvPr id="3" name="Picture 2" descr="A picture containing text, building, person, indoor&#10;&#10;Description automatically generated">
            <a:extLst>
              <a:ext uri="{FF2B5EF4-FFF2-40B4-BE49-F238E27FC236}">
                <a16:creationId xmlns:a16="http://schemas.microsoft.com/office/drawing/2014/main" id="{B7C12E80-E075-4084-8AE4-ABABD858B1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" r="9016" b="-4"/>
          <a:stretch/>
        </p:blipFill>
        <p:spPr>
          <a:xfrm>
            <a:off x="4184141" y="3512234"/>
            <a:ext cx="3826711" cy="3175314"/>
          </a:xfrm>
          <a:prstGeom prst="rect">
            <a:avLst/>
          </a:prstGeom>
        </p:spPr>
      </p:pic>
      <p:pic>
        <p:nvPicPr>
          <p:cNvPr id="4" name="Picture 3" descr="A picture containing person, indoor, preparing, cooking&#10;&#10;Description automatically generated">
            <a:extLst>
              <a:ext uri="{FF2B5EF4-FFF2-40B4-BE49-F238E27FC236}">
                <a16:creationId xmlns:a16="http://schemas.microsoft.com/office/drawing/2014/main" id="{AE836361-C812-4E31-AC5D-4B7B9AC98F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3" r="-3" b="-3"/>
          <a:stretch/>
        </p:blipFill>
        <p:spPr>
          <a:xfrm>
            <a:off x="8193992" y="3505966"/>
            <a:ext cx="3826711" cy="318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27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000">
        <p:fade/>
      </p:transition>
    </mc:Choice>
    <mc:Fallback>
      <p:transition spd="med" advTm="9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and person posing for a picture on a mountain&#10;&#10;Description automatically generated with medium confidence">
            <a:extLst>
              <a:ext uri="{FF2B5EF4-FFF2-40B4-BE49-F238E27FC236}">
                <a16:creationId xmlns:a16="http://schemas.microsoft.com/office/drawing/2014/main" id="{9FCCBA5D-5BB2-406B-8B3F-B28C15C532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8547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outdoor, ground, nature, cave&#10;&#10;Description automatically generated">
            <a:extLst>
              <a:ext uri="{FF2B5EF4-FFF2-40B4-BE49-F238E27FC236}">
                <a16:creationId xmlns:a16="http://schemas.microsoft.com/office/drawing/2014/main" id="{5ABF1A2A-2087-42F2-B314-AD2D6A6E2E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9" r="-2" b="6338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315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000">
        <p:fade/>
      </p:transition>
    </mc:Choice>
    <mc:Fallback>
      <p:transition spd="med" advTm="9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outdoor, nature, dark, night&#10;&#10;Description automatically generated">
            <a:extLst>
              <a:ext uri="{FF2B5EF4-FFF2-40B4-BE49-F238E27FC236}">
                <a16:creationId xmlns:a16="http://schemas.microsoft.com/office/drawing/2014/main" id="{BCBF5F31-4487-4B79-BED5-037DA0F091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1" r="-3" b="21024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nature, dark, night sky, night&#10;&#10;Description automatically generated">
            <a:extLst>
              <a:ext uri="{FF2B5EF4-FFF2-40B4-BE49-F238E27FC236}">
                <a16:creationId xmlns:a16="http://schemas.microsoft.com/office/drawing/2014/main" id="{950BFFED-382E-4BE5-8B38-3860D1458D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60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797B68-5614-47AC-9CF2-8BBCD3A66B87}"/>
              </a:ext>
            </a:extLst>
          </p:cNvPr>
          <p:cNvSpPr txBox="1"/>
          <p:nvPr/>
        </p:nvSpPr>
        <p:spPr>
          <a:xfrm>
            <a:off x="6337301" y="605366"/>
            <a:ext cx="1011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highlight>
                  <a:srgbClr val="FFFF00"/>
                </a:highlight>
              </a:rPr>
              <a:t>Tony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FEA3A-7C68-4F9E-91C8-87E7E039ED4A}"/>
              </a:ext>
            </a:extLst>
          </p:cNvPr>
          <p:cNvSpPr txBox="1"/>
          <p:nvPr/>
        </p:nvSpPr>
        <p:spPr>
          <a:xfrm>
            <a:off x="558800" y="605366"/>
            <a:ext cx="1045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>
                <a:highlight>
                  <a:srgbClr val="FFFF00"/>
                </a:highlight>
              </a:rPr>
              <a:t>Rob</a:t>
            </a:r>
          </a:p>
        </p:txBody>
      </p:sp>
    </p:spTree>
    <p:extLst>
      <p:ext uri="{BB962C8B-B14F-4D97-AF65-F5344CB8AC3E}">
        <p14:creationId xmlns:p14="http://schemas.microsoft.com/office/powerpoint/2010/main" val="756125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000">
        <p:fade/>
      </p:transition>
    </mc:Choice>
    <mc:Fallback>
      <p:transition spd="med" advTm="9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ground, sky, tree&#10;&#10;Description automatically generated">
            <a:extLst>
              <a:ext uri="{FF2B5EF4-FFF2-40B4-BE49-F238E27FC236}">
                <a16:creationId xmlns:a16="http://schemas.microsoft.com/office/drawing/2014/main" id="{0E80364D-657F-44FB-BD16-3146B1E928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3" r="-2" b="27998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Picture 6" descr="A picture containing tree, outdoor, grass, sky&#10;&#10;Description automatically generated">
            <a:extLst>
              <a:ext uri="{FF2B5EF4-FFF2-40B4-BE49-F238E27FC236}">
                <a16:creationId xmlns:a16="http://schemas.microsoft.com/office/drawing/2014/main" id="{690B6E5F-CC74-4A5D-A320-1F21DA4DD5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7" r="-3" b="16980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Picture 8" descr="A picture containing outdoor, outdoor object&#10;&#10;Description automatically generated">
            <a:extLst>
              <a:ext uri="{FF2B5EF4-FFF2-40B4-BE49-F238E27FC236}">
                <a16:creationId xmlns:a16="http://schemas.microsoft.com/office/drawing/2014/main" id="{300477DE-438C-4BE5-9D40-0B05E900C8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6" r="2" b="2431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Picture 4" descr="A picture containing outdoor, hay, cart, feeding&#10;&#10;Description automatically generated">
            <a:extLst>
              <a:ext uri="{FF2B5EF4-FFF2-40B4-BE49-F238E27FC236}">
                <a16:creationId xmlns:a16="http://schemas.microsoft.com/office/drawing/2014/main" id="{CC9CA661-0976-4DF4-B6ED-15CD709176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3" r="-2" b="15009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4C5B47-6976-481C-9EBE-6E8C349E9E5A}"/>
              </a:ext>
            </a:extLst>
          </p:cNvPr>
          <p:cNvSpPr txBox="1"/>
          <p:nvPr/>
        </p:nvSpPr>
        <p:spPr>
          <a:xfrm>
            <a:off x="943740" y="0"/>
            <a:ext cx="1584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highlight>
                  <a:srgbClr val="FFFF00"/>
                </a:highlight>
              </a:rPr>
              <a:t>Andrew</a:t>
            </a:r>
          </a:p>
        </p:txBody>
      </p:sp>
    </p:spTree>
    <p:extLst>
      <p:ext uri="{BB962C8B-B14F-4D97-AF65-F5344CB8AC3E}">
        <p14:creationId xmlns:p14="http://schemas.microsoft.com/office/powerpoint/2010/main" val="1433622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000">
        <p:fade/>
      </p:transition>
    </mc:Choice>
    <mc:Fallback>
      <p:transition spd="med" advTm="9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eople standing on rocks near water&#10;&#10;Description automatically generated with low confidence">
            <a:extLst>
              <a:ext uri="{FF2B5EF4-FFF2-40B4-BE49-F238E27FC236}">
                <a16:creationId xmlns:a16="http://schemas.microsoft.com/office/drawing/2014/main" id="{066CD181-FB05-4527-8F76-405295DD01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9" r="2" b="5651"/>
          <a:stretch/>
        </p:blipFill>
        <p:spPr>
          <a:xfrm>
            <a:off x="5146261" y="44878"/>
            <a:ext cx="4661488" cy="3104208"/>
          </a:xfrm>
          <a:prstGeom prst="rect">
            <a:avLst/>
          </a:prstGeom>
        </p:spPr>
      </p:pic>
      <p:pic>
        <p:nvPicPr>
          <p:cNvPr id="9" name="Picture 8" descr="A child riding a horse&#10;&#10;Description automatically generated with medium confidence">
            <a:extLst>
              <a:ext uri="{FF2B5EF4-FFF2-40B4-BE49-F238E27FC236}">
                <a16:creationId xmlns:a16="http://schemas.microsoft.com/office/drawing/2014/main" id="{B1671E5A-5CE1-48E1-90E3-81BFF1BCE1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706"/>
          <a:stretch/>
        </p:blipFill>
        <p:spPr>
          <a:xfrm>
            <a:off x="2660898" y="3303514"/>
            <a:ext cx="5056698" cy="2964192"/>
          </a:xfrm>
          <a:prstGeom prst="rect">
            <a:avLst/>
          </a:prstGeom>
        </p:spPr>
      </p:pic>
      <p:pic>
        <p:nvPicPr>
          <p:cNvPr id="11" name="Picture 10" descr="A group of men sitting on a bench&#10;&#10;Description automatically generated with medium confidence">
            <a:extLst>
              <a:ext uri="{FF2B5EF4-FFF2-40B4-BE49-F238E27FC236}">
                <a16:creationId xmlns:a16="http://schemas.microsoft.com/office/drawing/2014/main" id="{60124CE0-C693-4BBA-B86A-CDFF24DA4F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228"/>
          <a:stretch/>
        </p:blipFill>
        <p:spPr>
          <a:xfrm>
            <a:off x="136417" y="44878"/>
            <a:ext cx="5048963" cy="3253838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7" name="Picture 6" descr="A person riding a horse through water&#10;&#10;Description automatically generated with low confidence">
            <a:extLst>
              <a:ext uri="{FF2B5EF4-FFF2-40B4-BE49-F238E27FC236}">
                <a16:creationId xmlns:a16="http://schemas.microsoft.com/office/drawing/2014/main" id="{52E4A405-0B3B-4406-8EF2-9A2007630E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6547"/>
          <a:stretch/>
        </p:blipFill>
        <p:spPr>
          <a:xfrm>
            <a:off x="39119" y="2252651"/>
            <a:ext cx="4236788" cy="19797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ABF19B8-97AB-4EA4-97DC-C7ADEC551846}"/>
              </a:ext>
            </a:extLst>
          </p:cNvPr>
          <p:cNvSpPr txBox="1"/>
          <p:nvPr/>
        </p:nvSpPr>
        <p:spPr>
          <a:xfrm>
            <a:off x="171144" y="113723"/>
            <a:ext cx="1393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highlight>
                  <a:srgbClr val="FFFF00"/>
                </a:highlight>
              </a:rPr>
              <a:t>Andrew</a:t>
            </a:r>
          </a:p>
        </p:txBody>
      </p:sp>
      <p:pic>
        <p:nvPicPr>
          <p:cNvPr id="16" name="Picture 15" descr="A person riding a horse in water&#10;&#10;Description automatically generated with low confidence">
            <a:extLst>
              <a:ext uri="{FF2B5EF4-FFF2-40B4-BE49-F238E27FC236}">
                <a16:creationId xmlns:a16="http://schemas.microsoft.com/office/drawing/2014/main" id="{D063856C-4DB4-45C0-B9B2-7D82A93524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455" y="3242515"/>
            <a:ext cx="5030097" cy="2723374"/>
          </a:xfrm>
          <a:prstGeom prst="rect">
            <a:avLst/>
          </a:prstGeom>
        </p:spPr>
      </p:pic>
      <p:pic>
        <p:nvPicPr>
          <p:cNvPr id="18" name="Picture 17" descr="A person riding a horse&#10;&#10;Description automatically generated">
            <a:extLst>
              <a:ext uri="{FF2B5EF4-FFF2-40B4-BE49-F238E27FC236}">
                <a16:creationId xmlns:a16="http://schemas.microsoft.com/office/drawing/2014/main" id="{671520B5-0B06-4D10-97B4-56F31EDA56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9" y="4067368"/>
            <a:ext cx="3476408" cy="2153689"/>
          </a:xfrm>
          <a:prstGeom prst="rect">
            <a:avLst/>
          </a:prstGeom>
        </p:spPr>
      </p:pic>
      <p:pic>
        <p:nvPicPr>
          <p:cNvPr id="20" name="Picture 19" descr="A picture containing sky, outdoor, water, rock&#10;&#10;Description automatically generated">
            <a:extLst>
              <a:ext uri="{FF2B5EF4-FFF2-40B4-BE49-F238E27FC236}">
                <a16:creationId xmlns:a16="http://schemas.microsoft.com/office/drawing/2014/main" id="{7FE5395C-03CC-47F9-86DF-1DEBE64C36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455" y="44878"/>
            <a:ext cx="4400431" cy="310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56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000">
        <p:fade/>
      </p:transition>
    </mc:Choice>
    <mc:Fallback>
      <p:transition spd="med" advTm="9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88786AE9-4787-4434-842B-F1198816E8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2" r="-3" b="-3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9" name="Picture 8" descr="A group of people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360FCA3B-FE82-453E-923C-DAD1DFFA35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9839"/>
          <a:stretch/>
        </p:blipFill>
        <p:spPr>
          <a:xfrm>
            <a:off x="0" y="-22547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11" name="Picture 10" descr="A person with a beard and a hat&#10;&#10;Description automatically generated with medium confidence">
            <a:extLst>
              <a:ext uri="{FF2B5EF4-FFF2-40B4-BE49-F238E27FC236}">
                <a16:creationId xmlns:a16="http://schemas.microsoft.com/office/drawing/2014/main" id="{0909A0EA-EDBA-49A7-BC82-78B01C6D50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9429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3" name="Picture 2" descr="A group of people in a factory&#10;&#10;Description automatically generated with medium confidence">
            <a:extLst>
              <a:ext uri="{FF2B5EF4-FFF2-40B4-BE49-F238E27FC236}">
                <a16:creationId xmlns:a16="http://schemas.microsoft.com/office/drawing/2014/main" id="{30C7B562-5015-45C3-81F9-9C49161FA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2" b="9426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A86C49-F4ED-4826-9128-FFB24D1E59D8}"/>
              </a:ext>
            </a:extLst>
          </p:cNvPr>
          <p:cNvSpPr txBox="1"/>
          <p:nvPr/>
        </p:nvSpPr>
        <p:spPr>
          <a:xfrm>
            <a:off x="342289" y="141805"/>
            <a:ext cx="1486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highlight>
                  <a:srgbClr val="FFFF00"/>
                </a:highlight>
              </a:rPr>
              <a:t>Andrew</a:t>
            </a:r>
          </a:p>
        </p:txBody>
      </p:sp>
    </p:spTree>
    <p:extLst>
      <p:ext uri="{BB962C8B-B14F-4D97-AF65-F5344CB8AC3E}">
        <p14:creationId xmlns:p14="http://schemas.microsoft.com/office/powerpoint/2010/main" val="2690487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000">
        <p:fade/>
      </p:transition>
    </mc:Choice>
    <mc:Fallback>
      <p:transition spd="med" advTm="9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riding horses&#10;&#10;Description automatically generated with medium confidence">
            <a:extLst>
              <a:ext uri="{FF2B5EF4-FFF2-40B4-BE49-F238E27FC236}">
                <a16:creationId xmlns:a16="http://schemas.microsoft.com/office/drawing/2014/main" id="{B001DF99-12C5-41EA-B315-43ED8B7AB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22921" cy="2825393"/>
          </a:xfrm>
          <a:prstGeom prst="rect">
            <a:avLst/>
          </a:prstGeom>
        </p:spPr>
      </p:pic>
      <p:pic>
        <p:nvPicPr>
          <p:cNvPr id="7" name="Picture 6" descr="A group of people watching a horse&#10;&#10;Description automatically generated with low confidence">
            <a:extLst>
              <a:ext uri="{FF2B5EF4-FFF2-40B4-BE49-F238E27FC236}">
                <a16:creationId xmlns:a16="http://schemas.microsoft.com/office/drawing/2014/main" id="{E35A765F-9199-4BD6-99C9-803C6E898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345" y="0"/>
            <a:ext cx="3165312" cy="3886300"/>
          </a:xfrm>
          <a:prstGeom prst="rect">
            <a:avLst/>
          </a:prstGeom>
        </p:spPr>
      </p:pic>
      <p:pic>
        <p:nvPicPr>
          <p:cNvPr id="9" name="Picture 8" descr="A group of people watching a person fly a kite&#10;&#10;Description automatically generated with low confidence">
            <a:extLst>
              <a:ext uri="{FF2B5EF4-FFF2-40B4-BE49-F238E27FC236}">
                <a16:creationId xmlns:a16="http://schemas.microsoft.com/office/drawing/2014/main" id="{D8E7C9AE-305E-4763-86AB-4A6011420F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45" y="2825393"/>
            <a:ext cx="5082209" cy="2931795"/>
          </a:xfrm>
          <a:prstGeom prst="rect">
            <a:avLst/>
          </a:prstGeom>
        </p:spPr>
      </p:pic>
      <p:pic>
        <p:nvPicPr>
          <p:cNvPr id="11" name="Picture 10" descr="A group of people watching a person fly a kite&#10;&#10;Description automatically generated with low confidence">
            <a:extLst>
              <a:ext uri="{FF2B5EF4-FFF2-40B4-BE49-F238E27FC236}">
                <a16:creationId xmlns:a16="http://schemas.microsoft.com/office/drawing/2014/main" id="{2F9B3067-604B-4AE2-A0BC-6916FAFAAF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61" y="0"/>
            <a:ext cx="4393840" cy="253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9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000">
        <p:fade/>
      </p:transition>
    </mc:Choice>
    <mc:Fallback>
      <p:transition spd="med" advTm="9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17080-2C7D-4DC3-B3D3-A0AD8BCCF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748" y="-210842"/>
            <a:ext cx="10515600" cy="1325563"/>
          </a:xfrm>
        </p:spPr>
        <p:txBody>
          <a:bodyPr/>
          <a:lstStyle/>
          <a:p>
            <a:r>
              <a:rPr lang="en-AU" b="1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41C82-001C-4559-AD37-41009A227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244" y="881407"/>
            <a:ext cx="10515600" cy="4351338"/>
          </a:xfrm>
        </p:spPr>
        <p:txBody>
          <a:bodyPr/>
          <a:lstStyle/>
          <a:p>
            <a:r>
              <a:rPr lang="en-GB" b="1" i="0" dirty="0">
                <a:effectLst/>
                <a:latin typeface="Roboto" panose="02000000000000000000" pitchFamily="2" charset="0"/>
              </a:rPr>
              <a:t>The North West Equestrian Expo (Coona Expo)</a:t>
            </a:r>
          </a:p>
          <a:p>
            <a:r>
              <a:rPr lang="en-GB" b="1" dirty="0">
                <a:latin typeface="Roboto" panose="02000000000000000000" pitchFamily="2" charset="0"/>
              </a:rPr>
              <a:t>B</a:t>
            </a:r>
            <a:r>
              <a:rPr lang="en-GB" b="1" i="0" dirty="0">
                <a:effectLst/>
                <a:latin typeface="Roboto" panose="02000000000000000000" pitchFamily="2" charset="0"/>
              </a:rPr>
              <a:t>egan as part of a field day for students at Coonabarabran High School In 1991 on the school oval. </a:t>
            </a:r>
          </a:p>
          <a:p>
            <a:r>
              <a:rPr lang="en-GB" b="1" dirty="0">
                <a:latin typeface="Roboto" panose="02000000000000000000" pitchFamily="2" charset="0"/>
              </a:rPr>
              <a:t>N</a:t>
            </a:r>
            <a:r>
              <a:rPr lang="en-GB" b="1" i="0" dirty="0">
                <a:effectLst/>
                <a:latin typeface="Roboto" panose="02000000000000000000" pitchFamily="2" charset="0"/>
              </a:rPr>
              <a:t>ow attracts up to 600 riders and more than 700 </a:t>
            </a:r>
          </a:p>
          <a:p>
            <a:r>
              <a:rPr lang="en-GB" b="1" dirty="0">
                <a:latin typeface="Roboto" panose="02000000000000000000" pitchFamily="2" charset="0"/>
              </a:rPr>
              <a:t>A</a:t>
            </a:r>
            <a:r>
              <a:rPr lang="en-GB" b="1" i="0" dirty="0">
                <a:effectLst/>
                <a:latin typeface="Roboto" panose="02000000000000000000" pitchFamily="2" charset="0"/>
              </a:rPr>
              <a:t>ims to cater for riders of all abilities within each equestrian event.</a:t>
            </a:r>
            <a:r>
              <a:rPr lang="en-GB" b="0" i="0" dirty="0">
                <a:effectLst/>
                <a:latin typeface="Roboto" panose="02000000000000000000" pitchFamily="2" charset="0"/>
              </a:rPr>
              <a:t>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82135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000">
        <p:fade/>
      </p:transition>
    </mc:Choice>
    <mc:Fallback>
      <p:transition spd="med" advTm="9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riding a horse&#10;&#10;Description automatically generated with medium confidence">
            <a:extLst>
              <a:ext uri="{FF2B5EF4-FFF2-40B4-BE49-F238E27FC236}">
                <a16:creationId xmlns:a16="http://schemas.microsoft.com/office/drawing/2014/main" id="{CEBC9B41-9FD1-4812-80C6-8163BA85BB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" r="224" b="-2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CF840F3-E6D9-4C86-A0BF-D82FA77E1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AU" sz="4000"/>
              <a:t>Events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783BAD-4D5C-49AF-B589-EB18061DD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AU" sz="1300"/>
              <a:t>Dressage</a:t>
            </a:r>
          </a:p>
          <a:p>
            <a:r>
              <a:rPr lang="en-AU" sz="1300"/>
              <a:t>Polocrosse</a:t>
            </a:r>
          </a:p>
          <a:p>
            <a:r>
              <a:rPr lang="en-AU" sz="1300"/>
              <a:t>Working Horse Challenge</a:t>
            </a:r>
          </a:p>
          <a:p>
            <a:r>
              <a:rPr lang="en-AU" sz="1300"/>
              <a:t>Team six-bar showjumping</a:t>
            </a:r>
          </a:p>
          <a:p>
            <a:r>
              <a:rPr lang="en-AU" sz="1300"/>
              <a:t>Restricted height show jumping</a:t>
            </a:r>
          </a:p>
          <a:p>
            <a:r>
              <a:rPr lang="en-AU" sz="1300"/>
              <a:t>Sporting</a:t>
            </a:r>
          </a:p>
          <a:p>
            <a:r>
              <a:rPr lang="en-AU" sz="1300"/>
              <a:t>Warrumnbungle’s Way (Cross country)</a:t>
            </a:r>
          </a:p>
          <a:p>
            <a:r>
              <a:rPr lang="en-AU" sz="1300"/>
              <a:t>School Team’s Barrel Race</a:t>
            </a:r>
          </a:p>
          <a:p>
            <a:r>
              <a:rPr lang="en-AU" sz="1300"/>
              <a:t>Ring Events</a:t>
            </a:r>
          </a:p>
          <a:p>
            <a:r>
              <a:rPr lang="en-AU" sz="1300"/>
              <a:t>Team penning</a:t>
            </a:r>
          </a:p>
          <a:p>
            <a:r>
              <a:rPr lang="en-AU" sz="1300"/>
              <a:t>Expo Pentathlon</a:t>
            </a:r>
          </a:p>
          <a:p>
            <a:r>
              <a:rPr lang="en-AU" sz="1300"/>
              <a:t>Active expo riding</a:t>
            </a:r>
          </a:p>
          <a:p>
            <a:endParaRPr lang="en-AU" sz="1300"/>
          </a:p>
          <a:p>
            <a:pPr marL="0" indent="0">
              <a:buNone/>
            </a:pPr>
            <a:endParaRPr lang="en-AU" sz="1300"/>
          </a:p>
        </p:txBody>
      </p:sp>
    </p:spTree>
    <p:extLst>
      <p:ext uri="{BB962C8B-B14F-4D97-AF65-F5344CB8AC3E}">
        <p14:creationId xmlns:p14="http://schemas.microsoft.com/office/powerpoint/2010/main" val="886496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000">
        <p:fade/>
      </p:transition>
    </mc:Choice>
    <mc:Fallback>
      <p:transition spd="med" advTm="9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E1370-A350-4510-A47D-66CA4007D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626" y="-177371"/>
            <a:ext cx="10515600" cy="1153975"/>
          </a:xfrm>
        </p:spPr>
        <p:txBody>
          <a:bodyPr>
            <a:normAutofit/>
          </a:bodyPr>
          <a:lstStyle/>
          <a:p>
            <a:r>
              <a:rPr lang="en-AU" sz="3200" b="1" dirty="0">
                <a:highlight>
                  <a:srgbClr val="FFFF00"/>
                </a:highlight>
              </a:rPr>
              <a:t>~ 40 schools, ~410 entrants &amp; ~ 650 horses</a:t>
            </a:r>
            <a:r>
              <a:rPr lang="en-AU" sz="3200" b="1" dirty="0"/>
              <a:t>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03814E5-0FAA-48E4-AF86-EAAA553147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9835" y="749230"/>
            <a:ext cx="10931637" cy="4376791"/>
          </a:xfrm>
          <a:noFill/>
        </p:spPr>
      </p:pic>
    </p:spTree>
    <p:extLst>
      <p:ext uri="{BB962C8B-B14F-4D97-AF65-F5344CB8AC3E}">
        <p14:creationId xmlns:p14="http://schemas.microsoft.com/office/powerpoint/2010/main" val="2412606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000">
        <p:fade/>
      </p:transition>
    </mc:Choice>
    <mc:Fallback>
      <p:transition spd="med" advTm="9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grass, tree, outdoor, standing&#10;&#10;Description automatically generated">
            <a:extLst>
              <a:ext uri="{FF2B5EF4-FFF2-40B4-BE49-F238E27FC236}">
                <a16:creationId xmlns:a16="http://schemas.microsoft.com/office/drawing/2014/main" id="{99B72CC2-D412-4B88-A2EC-BD58547879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7" r="21861" b="-1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7" name="Picture 6" descr="A person standing next to a truck&#10;&#10;Description automatically generated with medium confidence">
            <a:extLst>
              <a:ext uri="{FF2B5EF4-FFF2-40B4-BE49-F238E27FC236}">
                <a16:creationId xmlns:a16="http://schemas.microsoft.com/office/drawing/2014/main" id="{4CDACE5A-D665-4830-85FD-354978AE8F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4" r="6494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64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000">
        <p:fade/>
      </p:transition>
    </mc:Choice>
    <mc:Fallback>
      <p:transition spd="med" advTm="9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284CA7F-B696-4085-84C6-CD668817E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1827306 h 3400925"/>
              <a:gd name="connsiteX3" fmla="*/ 3892296 w 6050278"/>
              <a:gd name="connsiteY3" fmla="*/ 1827306 h 3400925"/>
              <a:gd name="connsiteX4" fmla="*/ 3892296 w 6050278"/>
              <a:gd name="connsiteY4" fmla="*/ 3400925 h 3400925"/>
              <a:gd name="connsiteX5" fmla="*/ 0 w 6050278"/>
              <a:gd name="connsiteY5" fmla="*/ 3400925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1D6624-1A79-4B7C-A459-DA040EF4B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069" y="643467"/>
            <a:ext cx="2815868" cy="2435726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58A10F4-B847-4777-BC82-782F6FB36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1722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3400925 h 3400925"/>
              <a:gd name="connsiteX3" fmla="*/ 2157982 w 6050278"/>
              <a:gd name="connsiteY3" fmla="*/ 3400925 h 3400925"/>
              <a:gd name="connsiteX4" fmla="*/ 2157982 w 6050278"/>
              <a:gd name="connsiteY4" fmla="*/ 1827306 h 3400925"/>
              <a:gd name="connsiteX5" fmla="*/ 0 w 6050278"/>
              <a:gd name="connsiteY5" fmla="*/ 1827306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883B597-C9A1-46EF-AB6B-71DF0B1ED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89159"/>
            <a:ext cx="6050278" cy="3368841"/>
          </a:xfrm>
          <a:custGeom>
            <a:avLst/>
            <a:gdLst>
              <a:gd name="connsiteX0" fmla="*/ 0 w 6050278"/>
              <a:gd name="connsiteY0" fmla="*/ 0 h 3368841"/>
              <a:gd name="connsiteX1" fmla="*/ 3892296 w 6050278"/>
              <a:gd name="connsiteY1" fmla="*/ 0 h 3368841"/>
              <a:gd name="connsiteX2" fmla="*/ 3892296 w 6050278"/>
              <a:gd name="connsiteY2" fmla="*/ 1541535 h 3368841"/>
              <a:gd name="connsiteX3" fmla="*/ 6050278 w 6050278"/>
              <a:gd name="connsiteY3" fmla="*/ 1541535 h 3368841"/>
              <a:gd name="connsiteX4" fmla="*/ 6050278 w 6050278"/>
              <a:gd name="connsiteY4" fmla="*/ 3368841 h 3368841"/>
              <a:gd name="connsiteX5" fmla="*/ 0 w 6050278"/>
              <a:gd name="connsiteY5" fmla="*/ 3368841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343A46-F156-4348-B220-04720263A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4027648"/>
            <a:ext cx="2927072" cy="1997726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0B38421-369F-445C-9543-5BC17BC090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1722" y="3489159"/>
            <a:ext cx="6050278" cy="3368841"/>
          </a:xfrm>
          <a:custGeom>
            <a:avLst/>
            <a:gdLst>
              <a:gd name="connsiteX0" fmla="*/ 2157982 w 6050278"/>
              <a:gd name="connsiteY0" fmla="*/ 0 h 3368841"/>
              <a:gd name="connsiteX1" fmla="*/ 6050278 w 6050278"/>
              <a:gd name="connsiteY1" fmla="*/ 0 h 3368841"/>
              <a:gd name="connsiteX2" fmla="*/ 6050278 w 6050278"/>
              <a:gd name="connsiteY2" fmla="*/ 3368841 h 3368841"/>
              <a:gd name="connsiteX3" fmla="*/ 0 w 6050278"/>
              <a:gd name="connsiteY3" fmla="*/ 3368841 h 3368841"/>
              <a:gd name="connsiteX4" fmla="*/ 0 w 6050278"/>
              <a:gd name="connsiteY4" fmla="*/ 1541535 h 3368841"/>
              <a:gd name="connsiteX5" fmla="*/ 2157982 w 6050278"/>
              <a:gd name="connsiteY5" fmla="*/ 1541535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AA9CE81-CAF0-41E3-8E73-CAFA13A0B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3736" y="1918638"/>
            <a:ext cx="4224528" cy="3020725"/>
          </a:xfrm>
          <a:custGeom>
            <a:avLst/>
            <a:gdLst>
              <a:gd name="connsiteX0" fmla="*/ 0 w 4224528"/>
              <a:gd name="connsiteY0" fmla="*/ 0 h 3020725"/>
              <a:gd name="connsiteX1" fmla="*/ 4224528 w 4224528"/>
              <a:gd name="connsiteY1" fmla="*/ 0 h 3020725"/>
              <a:gd name="connsiteX2" fmla="*/ 4224528 w 4224528"/>
              <a:gd name="connsiteY2" fmla="*/ 3020725 h 3020725"/>
              <a:gd name="connsiteX3" fmla="*/ 0 w 4224528"/>
              <a:gd name="connsiteY3" fmla="*/ 3020725 h 302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4528" h="3020725">
                <a:moveTo>
                  <a:pt x="0" y="0"/>
                </a:moveTo>
                <a:lnTo>
                  <a:pt x="4224528" y="0"/>
                </a:lnTo>
                <a:lnTo>
                  <a:pt x="4224528" y="3020725"/>
                </a:lnTo>
                <a:lnTo>
                  <a:pt x="0" y="30207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7E44D5-98A3-45BD-A8F3-7C283426E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469" y="2323348"/>
            <a:ext cx="3581061" cy="22113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678B3A-7ACA-41A2-B8F1-A25EBA6B71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1460" y="740819"/>
            <a:ext cx="2927072" cy="22026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5A09BB-256F-40CA-A868-69A958600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9793" y="3838939"/>
            <a:ext cx="3200677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85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000">
        <p:fade/>
      </p:transition>
    </mc:Choice>
    <mc:Fallback>
      <p:transition spd="med" advTm="9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2C5FAF-3A30-4F0A-A826-331B649338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359" b="-3"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0EFBDD-45AB-41AF-BC41-7544F52D7F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51" r="5056" b="1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EA8595-1388-46A8-9CD3-B215C4B857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87" r="25968" b="1"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647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 advTm="9000">
        <p:fade/>
      </p:transition>
    </mc:Choice>
    <mc:Fallback>
      <p:transition spd="med" advTm="9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A picture containing person, curtain&#10;&#10;Description automatically generated">
            <a:extLst>
              <a:ext uri="{FF2B5EF4-FFF2-40B4-BE49-F238E27FC236}">
                <a16:creationId xmlns:a16="http://schemas.microsoft.com/office/drawing/2014/main" id="{2E7C94CB-91E1-4507-B842-E213057B9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3" y="228600"/>
            <a:ext cx="3246438" cy="2417763"/>
          </a:xfrm>
          <a:prstGeom prst="rect">
            <a:avLst/>
          </a:prstGeom>
        </p:spPr>
      </p:pic>
      <p:pic>
        <p:nvPicPr>
          <p:cNvPr id="14" name="Picture 13" descr="A picture containing person, table, indoor, people&#10;&#10;Description automatically generated">
            <a:extLst>
              <a:ext uri="{FF2B5EF4-FFF2-40B4-BE49-F238E27FC236}">
                <a16:creationId xmlns:a16="http://schemas.microsoft.com/office/drawing/2014/main" id="{B054DB91-59D5-40F6-BDFD-154D0DF80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3" y="2724150"/>
            <a:ext cx="3246438" cy="2457450"/>
          </a:xfrm>
          <a:prstGeom prst="rect">
            <a:avLst/>
          </a:prstGeom>
        </p:spPr>
      </p:pic>
      <p:pic>
        <p:nvPicPr>
          <p:cNvPr id="5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2D116BBF-DB38-480E-945A-0AA595217E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088" y="228600"/>
            <a:ext cx="2327275" cy="2898775"/>
          </a:xfrm>
          <a:prstGeom prst="rect">
            <a:avLst/>
          </a:prstGeom>
        </p:spPr>
      </p:pic>
      <p:pic>
        <p:nvPicPr>
          <p:cNvPr id="16" name="Picture 15" descr="A picture containing table&#10;&#10;Description automatically generated">
            <a:extLst>
              <a:ext uri="{FF2B5EF4-FFF2-40B4-BE49-F238E27FC236}">
                <a16:creationId xmlns:a16="http://schemas.microsoft.com/office/drawing/2014/main" id="{CE6F0676-FBBB-4624-8266-5E000819D7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3" y="228600"/>
            <a:ext cx="1797050" cy="2898775"/>
          </a:xfrm>
          <a:prstGeom prst="rect">
            <a:avLst/>
          </a:prstGeom>
        </p:spPr>
      </p:pic>
      <p:pic>
        <p:nvPicPr>
          <p:cNvPr id="3" name="Picture 2" descr="A picture containing person, curtain, indoor, people&#10;&#10;Description automatically generated">
            <a:extLst>
              <a:ext uri="{FF2B5EF4-FFF2-40B4-BE49-F238E27FC236}">
                <a16:creationId xmlns:a16="http://schemas.microsoft.com/office/drawing/2014/main" id="{3C27F856-8FBB-4469-B12C-540DD25871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088" y="3203575"/>
            <a:ext cx="1479550" cy="1978025"/>
          </a:xfrm>
          <a:prstGeom prst="rect">
            <a:avLst/>
          </a:prstGeom>
        </p:spPr>
      </p:pic>
      <p:pic>
        <p:nvPicPr>
          <p:cNvPr id="10" name="Picture 9" descr="A picture containing person, table, indoor, people&#10;&#10;Description automatically generated">
            <a:extLst>
              <a:ext uri="{FF2B5EF4-FFF2-40B4-BE49-F238E27FC236}">
                <a16:creationId xmlns:a16="http://schemas.microsoft.com/office/drawing/2014/main" id="{DC0F7855-6ACC-4D4F-A69B-A397125045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425" y="3203575"/>
            <a:ext cx="2644775" cy="1978025"/>
          </a:xfrm>
          <a:prstGeom prst="rect">
            <a:avLst/>
          </a:prstGeom>
        </p:spPr>
      </p:pic>
      <p:pic>
        <p:nvPicPr>
          <p:cNvPr id="12" name="Picture 11" descr="A picture containing person, outdoor, dressed&#10;&#10;Description automatically generated">
            <a:extLst>
              <a:ext uri="{FF2B5EF4-FFF2-40B4-BE49-F238E27FC236}">
                <a16:creationId xmlns:a16="http://schemas.microsoft.com/office/drawing/2014/main" id="{A785F1D1-7148-4423-98EC-27D6DAF51B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228600"/>
            <a:ext cx="3667125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92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000">
        <p:fade/>
      </p:transition>
    </mc:Choice>
    <mc:Fallback>
      <p:transition spd="med" advTm="9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sitting at a table outside&#10;&#10;Description automatically generated with medium confidence">
            <a:extLst>
              <a:ext uri="{FF2B5EF4-FFF2-40B4-BE49-F238E27FC236}">
                <a16:creationId xmlns:a16="http://schemas.microsoft.com/office/drawing/2014/main" id="{98FE11C1-3703-43BC-A93F-439AB300B5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" r="-3" b="22151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3" name="Picture 2" descr="A group of people sitting at a table in a restaurant&#10;&#10;Description automatically generated with medium confidence">
            <a:extLst>
              <a:ext uri="{FF2B5EF4-FFF2-40B4-BE49-F238E27FC236}">
                <a16:creationId xmlns:a16="http://schemas.microsoft.com/office/drawing/2014/main" id="{529B3CE9-6403-469D-AC21-8B32D78AFD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1" b="8659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7" name="Picture 6" descr="A picture containing person, outdoor, people, group&#10;&#10;Description automatically generated">
            <a:extLst>
              <a:ext uri="{FF2B5EF4-FFF2-40B4-BE49-F238E27FC236}">
                <a16:creationId xmlns:a16="http://schemas.microsoft.com/office/drawing/2014/main" id="{1C942B1B-6C7C-440A-B8DA-DE711AC875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5" r="9900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38748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000">
        <p:fade/>
      </p:transition>
    </mc:Choice>
    <mc:Fallback>
      <p:transition spd="med" advTm="9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833</TotalTime>
  <Words>114</Words>
  <Application>Microsoft Office PowerPoint</Application>
  <PresentationFormat>Widescreen</PresentationFormat>
  <Paragraphs>29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Adobe Gothic Std B</vt:lpstr>
      <vt:lpstr>Arial</vt:lpstr>
      <vt:lpstr>Calibri</vt:lpstr>
      <vt:lpstr>Calibri Light</vt:lpstr>
      <vt:lpstr>Roboto</vt:lpstr>
      <vt:lpstr>Office Theme</vt:lpstr>
      <vt:lpstr>   Club visit to Coonabarabran</vt:lpstr>
      <vt:lpstr>Background</vt:lpstr>
      <vt:lpstr>Events</vt:lpstr>
      <vt:lpstr>~ 40 schools, ~410 entrants &amp; ~ 650 horses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Club visit to Coonabarabran</dc:title>
  <dc:creator>Colin Sharpe</dc:creator>
  <cp:lastModifiedBy>Colin Sharpe</cp:lastModifiedBy>
  <cp:revision>35</cp:revision>
  <dcterms:created xsi:type="dcterms:W3CDTF">2021-06-16T21:24:33Z</dcterms:created>
  <dcterms:modified xsi:type="dcterms:W3CDTF">2021-06-21T06:38:32Z</dcterms:modified>
</cp:coreProperties>
</file>