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60" r:id="rId4"/>
    <p:sldId id="268" r:id="rId5"/>
    <p:sldId id="267" r:id="rId6"/>
    <p:sldId id="261" r:id="rId7"/>
    <p:sldId id="262" r:id="rId8"/>
    <p:sldId id="265" r:id="rId9"/>
    <p:sldId id="263" r:id="rId10"/>
    <p:sldId id="258" r:id="rId11"/>
    <p:sldId id="266" r:id="rId12"/>
    <p:sldId id="269" r:id="rId13"/>
    <p:sldId id="259" r:id="rId14"/>
    <p:sldId id="256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12BE"/>
    <a:srgbClr val="FFFF66"/>
    <a:srgbClr val="4C2CC2"/>
    <a:srgbClr val="6040D4"/>
    <a:srgbClr val="F9FC8C"/>
    <a:srgbClr val="E4EEAA"/>
    <a:srgbClr val="DFE2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17" autoAdjust="0"/>
    <p:restoredTop sz="94660"/>
  </p:normalViewPr>
  <p:slideViewPr>
    <p:cSldViewPr snapToGrid="0">
      <p:cViewPr varScale="1">
        <p:scale>
          <a:sx n="92" d="100"/>
          <a:sy n="92" d="100"/>
        </p:scale>
        <p:origin x="5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42C4-C41A-4A50-B354-C7FFD6FEFFC9}" type="datetimeFigureOut">
              <a:rPr lang="en-AU" smtClean="0"/>
              <a:t>9/07/2016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B24-D934-4D55-8E0D-1709B34557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0520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42C4-C41A-4A50-B354-C7FFD6FEFFC9}" type="datetimeFigureOut">
              <a:rPr lang="en-AU" smtClean="0"/>
              <a:t>9/07/2016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B24-D934-4D55-8E0D-1709B34557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2276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42C4-C41A-4A50-B354-C7FFD6FEFFC9}" type="datetimeFigureOut">
              <a:rPr lang="en-AU" smtClean="0"/>
              <a:t>9/07/2016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B24-D934-4D55-8E0D-1709B34557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593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42C4-C41A-4A50-B354-C7FFD6FEFFC9}" type="datetimeFigureOut">
              <a:rPr lang="en-AU" smtClean="0"/>
              <a:t>9/07/2016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B24-D934-4D55-8E0D-1709B34557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5943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42C4-C41A-4A50-B354-C7FFD6FEFFC9}" type="datetimeFigureOut">
              <a:rPr lang="en-AU" smtClean="0"/>
              <a:t>9/07/2016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B24-D934-4D55-8E0D-1709B34557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173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42C4-C41A-4A50-B354-C7FFD6FEFFC9}" type="datetimeFigureOut">
              <a:rPr lang="en-AU" smtClean="0"/>
              <a:t>9/07/2016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B24-D934-4D55-8E0D-1709B34557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1783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42C4-C41A-4A50-B354-C7FFD6FEFFC9}" type="datetimeFigureOut">
              <a:rPr lang="en-AU" smtClean="0"/>
              <a:t>9/07/2016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B24-D934-4D55-8E0D-1709B34557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8835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42C4-C41A-4A50-B354-C7FFD6FEFFC9}" type="datetimeFigureOut">
              <a:rPr lang="en-AU" smtClean="0"/>
              <a:t>9/07/2016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B24-D934-4D55-8E0D-1709B34557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3179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42C4-C41A-4A50-B354-C7FFD6FEFFC9}" type="datetimeFigureOut">
              <a:rPr lang="en-AU" smtClean="0"/>
              <a:t>9/07/2016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B24-D934-4D55-8E0D-1709B34557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716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42C4-C41A-4A50-B354-C7FFD6FEFFC9}" type="datetimeFigureOut">
              <a:rPr lang="en-AU" smtClean="0"/>
              <a:t>9/07/2016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B24-D934-4D55-8E0D-1709B34557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07509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342C4-C41A-4A50-B354-C7FFD6FEFFC9}" type="datetimeFigureOut">
              <a:rPr lang="en-AU" smtClean="0"/>
              <a:t>9/07/2016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97B24-D934-4D55-8E0D-1709B34557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08414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C8C">
            <a:alpha val="9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342C4-C41A-4A50-B354-C7FFD6FEFFC9}" type="datetimeFigureOut">
              <a:rPr lang="en-AU" smtClean="0"/>
              <a:t>9/07/2016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97B24-D934-4D55-8E0D-1709B34557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8211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18" y="61606"/>
            <a:ext cx="1969179" cy="19325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4312" y="407517"/>
            <a:ext cx="2127688" cy="14570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          </a:t>
            </a:r>
            <a:r>
              <a:rPr lang="en-AU" sz="3200" b="1" i="1" dirty="0" smtClean="0">
                <a:latin typeface="+mn-lt"/>
              </a:rPr>
              <a:t>Rotary </a:t>
            </a:r>
            <a:r>
              <a:rPr lang="en-AU" sz="3200" b="1" i="1" dirty="0">
                <a:latin typeface="+mn-lt"/>
              </a:rPr>
              <a:t>Club of West Pennant </a:t>
            </a:r>
            <a:r>
              <a:rPr lang="en-AU" sz="3200" b="1" i="1" dirty="0" smtClean="0">
                <a:latin typeface="+mn-lt"/>
              </a:rPr>
              <a:t>Hill &amp; Cherrybrook</a:t>
            </a:r>
            <a:endParaRPr lang="en-AU" sz="3200" b="1" i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sz="3600" b="1" i="1" dirty="0" smtClean="0"/>
              <a:t>Assembly</a:t>
            </a:r>
          </a:p>
          <a:p>
            <a:pPr marL="0" indent="0" algn="ctr">
              <a:buNone/>
            </a:pPr>
            <a:endParaRPr lang="en-AU" sz="3600" b="1" i="1" dirty="0"/>
          </a:p>
          <a:p>
            <a:pPr marL="0" indent="0">
              <a:buNone/>
            </a:pPr>
            <a:r>
              <a:rPr lang="en-AU" sz="3200" b="1" i="1" dirty="0" smtClean="0"/>
              <a:t>Board Presentation</a:t>
            </a:r>
          </a:p>
          <a:p>
            <a:pPr marL="0" indent="0">
              <a:buNone/>
            </a:pPr>
            <a:r>
              <a:rPr lang="en-AU" sz="3200" b="1" i="1" dirty="0" err="1" smtClean="0"/>
              <a:t>Probus</a:t>
            </a:r>
            <a:r>
              <a:rPr lang="en-AU" sz="3200" b="1" i="1" dirty="0" smtClean="0"/>
              <a:t> Club - Tony</a:t>
            </a:r>
          </a:p>
          <a:p>
            <a:pPr marL="0" indent="0">
              <a:buNone/>
            </a:pPr>
            <a:r>
              <a:rPr lang="en-AU" sz="3200" b="1" i="1" dirty="0" smtClean="0"/>
              <a:t>Trade and Professional Register – Colin Mc</a:t>
            </a:r>
          </a:p>
          <a:p>
            <a:pPr marL="0" indent="0">
              <a:buNone/>
            </a:pPr>
            <a:r>
              <a:rPr lang="en-AU" sz="3200" b="1" i="1" dirty="0" smtClean="0"/>
              <a:t>Discussion</a:t>
            </a:r>
          </a:p>
          <a:p>
            <a:pPr marL="0" indent="0">
              <a:buNone/>
            </a:pPr>
            <a:endParaRPr lang="en-AU" sz="32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8024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43954" y="257577"/>
            <a:ext cx="7508383" cy="1259496"/>
          </a:xfrm>
        </p:spPr>
        <p:txBody>
          <a:bodyPr>
            <a:noAutofit/>
          </a:bodyPr>
          <a:lstStyle/>
          <a:p>
            <a:r>
              <a:rPr lang="en-AU" sz="48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AU" sz="4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AU" sz="2800" b="1" i="1" dirty="0" smtClean="0">
                <a:latin typeface="+mn-lt"/>
              </a:rPr>
              <a:t>Rotary Club of West Pennant Hills &amp; Cherrybrook</a:t>
            </a:r>
            <a:r>
              <a:rPr lang="en-AU" sz="3000" b="1" i="1" dirty="0"/>
              <a:t/>
            </a:r>
            <a:br>
              <a:rPr lang="en-AU" sz="3000" b="1" i="1" dirty="0"/>
            </a:br>
            <a:r>
              <a:rPr lang="en-AU" sz="3600" b="1" i="1" dirty="0" smtClean="0">
                <a:latin typeface="+mn-lt"/>
              </a:rPr>
              <a:t>Social 2016/17</a:t>
            </a:r>
            <a:endParaRPr lang="en-AU" sz="3600" b="1" i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0011" y="2083962"/>
            <a:ext cx="9440214" cy="4471384"/>
          </a:xfrm>
        </p:spPr>
        <p:txBody>
          <a:bodyPr>
            <a:normAutofit lnSpcReduction="10000"/>
          </a:bodyPr>
          <a:lstStyle/>
          <a:p>
            <a:pPr algn="l"/>
            <a:r>
              <a:rPr lang="en-AU" sz="2800" b="1" i="1" u="sng" dirty="0"/>
              <a:t>Social Leadership team</a:t>
            </a:r>
          </a:p>
          <a:p>
            <a:pPr algn="l"/>
            <a:endParaRPr lang="en-AU" sz="2800" b="1" i="1" dirty="0" smtClean="0"/>
          </a:p>
          <a:p>
            <a:pPr algn="l"/>
            <a:r>
              <a:rPr lang="en-AU" sz="2800" b="1" i="1" dirty="0" smtClean="0"/>
              <a:t>•</a:t>
            </a:r>
            <a:r>
              <a:rPr lang="en-AU" sz="2800" b="1" i="1" dirty="0"/>
              <a:t>	Seven enthusiastic members</a:t>
            </a:r>
          </a:p>
          <a:p>
            <a:pPr algn="l"/>
            <a:endParaRPr lang="en-AU" sz="2800" b="1" i="1" dirty="0" smtClean="0"/>
          </a:p>
          <a:p>
            <a:pPr algn="l"/>
            <a:r>
              <a:rPr lang="en-AU" sz="2800" b="1" i="1" dirty="0" smtClean="0"/>
              <a:t>•</a:t>
            </a:r>
            <a:r>
              <a:rPr lang="en-AU" sz="2800" b="1" i="1" dirty="0"/>
              <a:t>	Liaise with, and when appropriate hold joint meetings with the Vocational Committee to combine social and vocational events where appropriate (e.g. TAFE dinner).</a:t>
            </a:r>
          </a:p>
          <a:p>
            <a:pPr algn="l"/>
            <a:endParaRPr lang="en-AU" sz="2800" b="1" i="1" dirty="0" smtClean="0"/>
          </a:p>
          <a:p>
            <a:pPr algn="l"/>
            <a:r>
              <a:rPr lang="en-AU" sz="2800" b="1" i="1" dirty="0" smtClean="0"/>
              <a:t>•</a:t>
            </a:r>
            <a:r>
              <a:rPr lang="en-AU" sz="2800" b="1" i="1" dirty="0"/>
              <a:t>	Attempt to involve another Rotary club in at least one social event.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b="1" i="1" dirty="0">
              <a:latin typeface="+mj-lt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5369" y="154547"/>
            <a:ext cx="2125013" cy="149395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6" name="Picture 5" descr="https://encrypted-tbn2.gstatic.com/images?q=tbn:ANd9GcQeTV_V_doTcMEgYOmalESp-y2SKeXAR0d3m5ey_e87ZKrnAlLVk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10" y="154545"/>
            <a:ext cx="1970467" cy="1929417"/>
          </a:xfrm>
          <a:prstGeom prst="rect">
            <a:avLst/>
          </a:prstGeom>
          <a:solidFill>
            <a:srgbClr val="FFFF66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958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36" y="72737"/>
            <a:ext cx="1969179" cy="193259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4312" y="219474"/>
            <a:ext cx="2127688" cy="149364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61309" y="427689"/>
            <a:ext cx="746395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2800" b="1" i="1" dirty="0"/>
              <a:t>Rotary Club of West Pennant Hills &amp; Cherrybrook</a:t>
            </a:r>
            <a:r>
              <a:rPr lang="en-AU" sz="2800" dirty="0">
                <a:latin typeface="+mj-lt"/>
              </a:rPr>
              <a:t/>
            </a:r>
            <a:br>
              <a:rPr lang="en-AU" sz="2800" dirty="0">
                <a:latin typeface="+mj-lt"/>
              </a:rPr>
            </a:br>
            <a:r>
              <a:rPr lang="en-AU" sz="3600" b="1" i="1" dirty="0"/>
              <a:t>Social 2016/17</a:t>
            </a:r>
          </a:p>
        </p:txBody>
      </p:sp>
      <p:sp>
        <p:nvSpPr>
          <p:cNvPr id="5" name="Rectangle 4"/>
          <p:cNvSpPr/>
          <p:nvPr/>
        </p:nvSpPr>
        <p:spPr>
          <a:xfrm>
            <a:off x="679009" y="2005336"/>
            <a:ext cx="1074821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200" b="1" i="1" dirty="0"/>
              <a:t>Plans: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200" b="1" i="1" dirty="0" smtClean="0"/>
              <a:t>Weekend </a:t>
            </a:r>
            <a:r>
              <a:rPr lang="en-AU" sz="3200" b="1" i="1" dirty="0"/>
              <a:t>away – run again in July 2017 with a one day event in </a:t>
            </a:r>
            <a:r>
              <a:rPr lang="en-AU" sz="3200" b="1" i="1" dirty="0" smtClean="0"/>
              <a:t>April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3200" b="1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200" b="1" i="1" dirty="0" smtClean="0"/>
              <a:t>Friendship </a:t>
            </a:r>
            <a:r>
              <a:rPr lang="en-AU" sz="3200" b="1" i="1" dirty="0"/>
              <a:t>dinners – continue with at least 2 per year – review the current arrangements and refine if </a:t>
            </a:r>
            <a:r>
              <a:rPr lang="en-AU" sz="3200" b="1" i="1" dirty="0" smtClean="0"/>
              <a:t>necessary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3200" b="1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200" b="1" i="1" dirty="0" smtClean="0"/>
              <a:t>Christmas </a:t>
            </a:r>
            <a:r>
              <a:rPr lang="en-AU" sz="3200" b="1" i="1" dirty="0"/>
              <a:t>lunch already booked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200" b="1" i="1" dirty="0" smtClean="0"/>
              <a:t>Presidents </a:t>
            </a:r>
            <a:r>
              <a:rPr lang="en-AU" sz="3200" b="1" i="1" dirty="0"/>
              <a:t>New Year Lunch at </a:t>
            </a:r>
            <a:r>
              <a:rPr lang="en-AU" sz="3200" b="1" i="1" dirty="0" smtClean="0"/>
              <a:t>Rosemary’s</a:t>
            </a:r>
            <a:endParaRPr lang="en-AU" sz="3200" b="1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200" b="1" i="1" dirty="0" smtClean="0"/>
              <a:t>Club </a:t>
            </a:r>
            <a:r>
              <a:rPr lang="en-AU" sz="3200" b="1" i="1" dirty="0"/>
              <a:t>dinner meeting events</a:t>
            </a:r>
          </a:p>
          <a:p>
            <a:r>
              <a:rPr lang="en-AU" sz="2800" dirty="0"/>
              <a:t> </a:t>
            </a:r>
          </a:p>
        </p:txBody>
      </p:sp>
    </p:spTree>
    <p:extLst>
      <p:ext uri="{BB962C8B-B14F-4D97-AF65-F5344CB8AC3E}">
        <p14:creationId xmlns:p14="http://schemas.microsoft.com/office/powerpoint/2010/main" val="297108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82" y="103964"/>
            <a:ext cx="1969179" cy="193259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6274" y="323438"/>
            <a:ext cx="2127688" cy="149364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186470" y="531653"/>
            <a:ext cx="74562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2800" b="1" i="1" dirty="0"/>
              <a:t>Rotary Club of West Pennant Hills &amp; Cherrybrook</a:t>
            </a:r>
            <a:br>
              <a:rPr lang="en-AU" sz="2800" b="1" i="1" dirty="0"/>
            </a:br>
            <a:r>
              <a:rPr lang="en-AU" sz="3600" b="1" i="1" dirty="0"/>
              <a:t>Social 2016/17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7464" y="2281674"/>
            <a:ext cx="822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200" b="1" i="1" dirty="0" smtClean="0"/>
              <a:t>Melbourne </a:t>
            </a:r>
            <a:r>
              <a:rPr lang="en-AU" sz="3200" b="1" i="1" dirty="0"/>
              <a:t>Cup Night – under </a:t>
            </a:r>
            <a:r>
              <a:rPr lang="en-AU" sz="3200" b="1" i="1" dirty="0" smtClean="0"/>
              <a:t>review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3200" b="1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200" b="1" i="1" dirty="0" smtClean="0"/>
              <a:t>Anzac </a:t>
            </a:r>
            <a:r>
              <a:rPr lang="en-AU" sz="3200" b="1" i="1" dirty="0"/>
              <a:t>Night – in conjunction with Lions </a:t>
            </a:r>
            <a:r>
              <a:rPr lang="en-AU" sz="3200" b="1" i="1" dirty="0" smtClean="0"/>
              <a:t>again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3200" b="1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200" b="1" i="1" dirty="0" smtClean="0"/>
              <a:t>Possibly </a:t>
            </a:r>
            <a:r>
              <a:rPr lang="en-AU" sz="3200" b="1" i="1" dirty="0"/>
              <a:t>another event yet to be </a:t>
            </a:r>
            <a:r>
              <a:rPr lang="en-AU" sz="3200" b="1" i="1" dirty="0" smtClean="0"/>
              <a:t>decided</a:t>
            </a:r>
          </a:p>
          <a:p>
            <a:endParaRPr lang="en-AU" sz="3200" b="1" i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200" b="1" i="1" dirty="0" smtClean="0"/>
              <a:t>Entertainment </a:t>
            </a:r>
            <a:r>
              <a:rPr lang="en-AU" sz="3200" b="1" i="1" dirty="0"/>
              <a:t>night - attend plays, musicals </a:t>
            </a:r>
            <a:r>
              <a:rPr lang="en-AU" sz="3200" b="1" i="1" dirty="0" err="1"/>
              <a:t>etc</a:t>
            </a:r>
            <a:r>
              <a:rPr lang="en-AU" sz="3200" b="1" i="1" dirty="0"/>
              <a:t> as a group</a:t>
            </a:r>
          </a:p>
        </p:txBody>
      </p:sp>
    </p:spTree>
    <p:extLst>
      <p:ext uri="{BB962C8B-B14F-4D97-AF65-F5344CB8AC3E}">
        <p14:creationId xmlns:p14="http://schemas.microsoft.com/office/powerpoint/2010/main" val="857748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43954" y="257577"/>
            <a:ext cx="7508383" cy="1442434"/>
          </a:xfrm>
        </p:spPr>
        <p:txBody>
          <a:bodyPr>
            <a:noAutofit/>
          </a:bodyPr>
          <a:lstStyle/>
          <a:p>
            <a:r>
              <a:rPr lang="en-AU" sz="48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AU" sz="4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AU" sz="2800" b="1" i="1" dirty="0" smtClean="0">
                <a:latin typeface="+mn-lt"/>
              </a:rPr>
              <a:t>Rotary Club of West Pennant Hills &amp; Cherrybrook</a:t>
            </a:r>
            <a:r>
              <a:rPr lang="en-AU" sz="3000" dirty="0">
                <a:latin typeface="+mn-lt"/>
              </a:rPr>
              <a:t/>
            </a:r>
            <a:br>
              <a:rPr lang="en-AU" sz="3000" dirty="0">
                <a:latin typeface="+mn-lt"/>
              </a:rPr>
            </a:br>
            <a:r>
              <a:rPr lang="en-AU" sz="3600" b="1" i="1" dirty="0" smtClean="0">
                <a:latin typeface="+mn-lt"/>
              </a:rPr>
              <a:t>Vocational</a:t>
            </a:r>
            <a:r>
              <a:rPr lang="en-AU" sz="3000" b="1" i="1" dirty="0" smtClean="0">
                <a:latin typeface="+mn-lt"/>
              </a:rPr>
              <a:t> </a:t>
            </a:r>
            <a:r>
              <a:rPr lang="en-AU" sz="3600" b="1" i="1" dirty="0" smtClean="0">
                <a:latin typeface="+mn-lt"/>
              </a:rPr>
              <a:t>2016/17</a:t>
            </a:r>
            <a:endParaRPr lang="en-AU" sz="3600" b="1" i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0463" y="1800665"/>
            <a:ext cx="10026316" cy="4937019"/>
          </a:xfrm>
        </p:spPr>
        <p:txBody>
          <a:bodyPr>
            <a:normAutofit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en-AU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3800" b="1" i="1" dirty="0" smtClean="0"/>
              <a:t>Implement </a:t>
            </a:r>
            <a:r>
              <a:rPr lang="en-AU" sz="3800" b="1" i="1" dirty="0"/>
              <a:t>member talks during weekly meetings. </a:t>
            </a:r>
            <a:endParaRPr lang="en-AU" sz="3800" b="1" i="1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3800" b="1" i="1" dirty="0" smtClean="0"/>
              <a:t>Continue </a:t>
            </a:r>
            <a:r>
              <a:rPr lang="en-AU" sz="3800" b="1" i="1" dirty="0"/>
              <a:t>with annual Pride of Workmanship awards</a:t>
            </a:r>
            <a:r>
              <a:rPr lang="en-AU" sz="3800" b="1" i="1" dirty="0" smtClean="0"/>
              <a:t>. </a:t>
            </a:r>
            <a:endParaRPr lang="en-AU" sz="3800" b="1" i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3800" b="1" i="1" dirty="0"/>
              <a:t>Vocational Dinner at local TAFE. </a:t>
            </a:r>
            <a:endParaRPr lang="en-AU" sz="3800" b="1" i="1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3800" b="1" i="1" dirty="0" smtClean="0"/>
              <a:t>Vocational </a:t>
            </a:r>
            <a:r>
              <a:rPr lang="en-AU" sz="3800" b="1" i="1" dirty="0"/>
              <a:t>visits. </a:t>
            </a:r>
            <a:endParaRPr lang="en-AU" sz="3800" b="1" i="1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3800" b="1" i="1" dirty="0" smtClean="0"/>
              <a:t>Police </a:t>
            </a:r>
            <a:r>
              <a:rPr lang="en-AU" sz="3800" b="1" i="1" dirty="0"/>
              <a:t>Officer of the Year. </a:t>
            </a:r>
            <a:endParaRPr lang="en-AU" sz="3800" b="1" i="1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3800" b="1" i="1" dirty="0" smtClean="0"/>
              <a:t>Other </a:t>
            </a:r>
            <a:r>
              <a:rPr lang="en-AU" sz="3800" b="1" i="1" dirty="0"/>
              <a:t>vocational services. 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5369" y="154546"/>
            <a:ext cx="2125013" cy="154546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6" name="Picture 5" descr="https://encrypted-tbn2.gstatic.com/images?q=tbn:ANd9GcQeTV_V_doTcMEgYOmalESp-y2SKeXAR0d3m5ey_e87ZKrnAlLVk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10" y="154545"/>
            <a:ext cx="1970467" cy="1929417"/>
          </a:xfrm>
          <a:prstGeom prst="rect">
            <a:avLst/>
          </a:prstGeom>
          <a:solidFill>
            <a:srgbClr val="FFFF66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39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43954" y="154545"/>
            <a:ext cx="7508383" cy="1543088"/>
          </a:xfrm>
        </p:spPr>
        <p:txBody>
          <a:bodyPr>
            <a:noAutofit/>
          </a:bodyPr>
          <a:lstStyle/>
          <a:p>
            <a:r>
              <a:rPr lang="en-AU" sz="2800" b="1" i="1" dirty="0" smtClean="0">
                <a:latin typeface="+mn-lt"/>
              </a:rPr>
              <a:t>Rotary Club of West Pennant Hills &amp; Cherrybrook</a:t>
            </a:r>
            <a:r>
              <a:rPr lang="en-AU" sz="3000" b="1" i="1" dirty="0"/>
              <a:t/>
            </a:r>
            <a:br>
              <a:rPr lang="en-AU" sz="3000" b="1" i="1" dirty="0"/>
            </a:br>
            <a:r>
              <a:rPr lang="en-AU" sz="3600" b="1" i="1" dirty="0" smtClean="0">
                <a:latin typeface="+mn-lt"/>
              </a:rPr>
              <a:t>Youth Services 2016/17</a:t>
            </a:r>
            <a:endParaRPr lang="en-AU" sz="3600" b="1" i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3984" y="2520380"/>
            <a:ext cx="9440214" cy="4471384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3200" b="1" i="1" dirty="0" smtClean="0"/>
              <a:t>Continue to support Inbound and Outbound </a:t>
            </a:r>
            <a:r>
              <a:rPr lang="en-AU" sz="3200" b="1" i="1" dirty="0"/>
              <a:t>Y</a:t>
            </a:r>
            <a:r>
              <a:rPr lang="en-AU" sz="3200" b="1" i="1" dirty="0" smtClean="0"/>
              <a:t>outh </a:t>
            </a:r>
            <a:r>
              <a:rPr lang="en-AU" sz="3200" b="1" i="1" dirty="0"/>
              <a:t>E</a:t>
            </a:r>
            <a:r>
              <a:rPr lang="en-AU" sz="3200" b="1" i="1" dirty="0" smtClean="0"/>
              <a:t>xchange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3200" b="1" i="1" dirty="0" smtClean="0"/>
              <a:t>Support RYLA and RYPEN summer and winter programs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3200" b="1" i="1" dirty="0" smtClean="0"/>
              <a:t>Find opportunities to support underprivileged youth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3200" b="1" i="1" dirty="0" smtClean="0"/>
              <a:t>Expand support of youth charities- </a:t>
            </a:r>
            <a:r>
              <a:rPr lang="en-AU" sz="3200" b="1" i="1" dirty="0" err="1" smtClean="0"/>
              <a:t>Taldumande</a:t>
            </a:r>
            <a:r>
              <a:rPr lang="en-AU" sz="3200" b="1" i="1" dirty="0" smtClean="0"/>
              <a:t>, Shine, Books in Homes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5369" y="154546"/>
            <a:ext cx="2125013" cy="1455313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6" name="Picture 5" descr="https://encrypted-tbn2.gstatic.com/images?q=tbn:ANd9GcQeTV_V_doTcMEgYOmalESp-y2SKeXAR0d3m5ey_e87ZKrnAlLVk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10" y="154545"/>
            <a:ext cx="1970467" cy="1929417"/>
          </a:xfrm>
          <a:prstGeom prst="rect">
            <a:avLst/>
          </a:prstGeom>
          <a:solidFill>
            <a:srgbClr val="FFFF66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074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54" y="61606"/>
            <a:ext cx="1969179" cy="19325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8058" y="325005"/>
            <a:ext cx="2127688" cy="14570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4045" y="365125"/>
            <a:ext cx="7574974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AU" sz="3100" b="1" i="1" dirty="0">
                <a:latin typeface="+mn-lt"/>
              </a:rPr>
              <a:t>Rotary Club of West Pennant Hills &amp; Cherrybrook</a:t>
            </a:r>
            <a:br>
              <a:rPr lang="en-AU" sz="3100" b="1" i="1" dirty="0">
                <a:latin typeface="+mn-lt"/>
              </a:rPr>
            </a:br>
            <a:r>
              <a:rPr lang="en-AU" sz="4000" b="1" i="1" dirty="0">
                <a:latin typeface="+mn-lt"/>
              </a:rPr>
              <a:t>Youth Services 2016/17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98963"/>
            <a:ext cx="10515600" cy="4077999"/>
          </a:xfrm>
        </p:spPr>
        <p:txBody>
          <a:bodyPr>
            <a:normAutofit fontScale="92500" lnSpcReduction="10000"/>
          </a:bodyPr>
          <a:lstStyle/>
          <a:p>
            <a:r>
              <a:rPr lang="en-AU" sz="3600" b="1" i="1" dirty="0"/>
              <a:t>Build partnerships with local schools</a:t>
            </a:r>
          </a:p>
          <a:p>
            <a:r>
              <a:rPr lang="en-AU" sz="3600" b="1" i="1" dirty="0"/>
              <a:t>End of year prizes</a:t>
            </a:r>
          </a:p>
          <a:p>
            <a:r>
              <a:rPr lang="en-AU" sz="3600" b="1" i="1" dirty="0"/>
              <a:t>Support for working bees</a:t>
            </a:r>
          </a:p>
          <a:p>
            <a:r>
              <a:rPr lang="en-AU" sz="3600" b="1" i="1" dirty="0"/>
              <a:t>Support for annual fairs </a:t>
            </a:r>
            <a:r>
              <a:rPr lang="en-AU" sz="3600" b="1" i="1" dirty="0" err="1"/>
              <a:t>etc</a:t>
            </a:r>
            <a:endParaRPr lang="en-AU" sz="3600" b="1" i="1" dirty="0"/>
          </a:p>
          <a:p>
            <a:r>
              <a:rPr lang="en-AU" sz="3600" b="1" i="1" dirty="0"/>
              <a:t>RYDA at CTHS</a:t>
            </a:r>
          </a:p>
          <a:p>
            <a:r>
              <a:rPr lang="en-AU" sz="3600" b="1" i="1" dirty="0"/>
              <a:t>Science related programs – Cochlear Autumn Engineering School</a:t>
            </a:r>
          </a:p>
          <a:p>
            <a:r>
              <a:rPr lang="en-AU" sz="3600" b="1" i="1" dirty="0"/>
              <a:t>Mock interviews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49178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2482" y="257577"/>
            <a:ext cx="7659855" cy="1020505"/>
          </a:xfrm>
        </p:spPr>
        <p:txBody>
          <a:bodyPr>
            <a:noAutofit/>
          </a:bodyPr>
          <a:lstStyle/>
          <a:p>
            <a:r>
              <a:rPr lang="en-AU" sz="2800" b="1" i="1" dirty="0" smtClean="0">
                <a:latin typeface="+mn-lt"/>
              </a:rPr>
              <a:t>Rotary Club of West Pennant Hills &amp; Cherrybrook</a:t>
            </a:r>
            <a:r>
              <a:rPr lang="en-AU" sz="2800" b="1" i="1" dirty="0">
                <a:latin typeface="+mn-lt"/>
              </a:rPr>
              <a:t/>
            </a:r>
            <a:br>
              <a:rPr lang="en-AU" sz="2800" b="1" i="1" dirty="0">
                <a:latin typeface="+mn-lt"/>
              </a:rPr>
            </a:br>
            <a:r>
              <a:rPr lang="en-AU" sz="3600" b="1" i="1" dirty="0" smtClean="0">
                <a:latin typeface="+mn-lt"/>
              </a:rPr>
              <a:t>Club Services 2016/17</a:t>
            </a:r>
            <a:endParaRPr lang="en-AU" sz="3600" b="1" i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0011" y="2083962"/>
            <a:ext cx="9440214" cy="4471384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en-AU" sz="3200" b="1" i="1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sz="3200" b="1" i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3200" b="1" i="1" dirty="0" smtClean="0"/>
              <a:t>Dues are still $300 per annum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sz="3200" b="1" i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3200" b="1" i="1" dirty="0" smtClean="0"/>
              <a:t>Program ideas?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sz="3200" b="1" i="1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5369" y="154547"/>
            <a:ext cx="2125013" cy="1532586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6" name="Picture 5" descr="https://encrypted-tbn2.gstatic.com/images?q=tbn:ANd9GcQeTV_V_doTcMEgYOmalESp-y2SKeXAR0d3m5ey_e87ZKrnAlLVk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10" y="154545"/>
            <a:ext cx="1970467" cy="1929417"/>
          </a:xfrm>
          <a:prstGeom prst="rect">
            <a:avLst/>
          </a:prstGeom>
          <a:solidFill>
            <a:srgbClr val="FFFF66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125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43954" y="247186"/>
            <a:ext cx="7508383" cy="1269887"/>
          </a:xfrm>
        </p:spPr>
        <p:txBody>
          <a:bodyPr>
            <a:noAutofit/>
          </a:bodyPr>
          <a:lstStyle/>
          <a:p>
            <a:r>
              <a:rPr lang="en-AU" sz="48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AU" sz="4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AU" sz="2800" b="1" i="1" dirty="0" smtClean="0">
                <a:latin typeface="+mn-lt"/>
              </a:rPr>
              <a:t>Rotary Club of West Pennant Hills &amp; Cherrybrook</a:t>
            </a:r>
            <a:r>
              <a:rPr lang="en-AU" sz="3000" b="1" i="1" dirty="0">
                <a:latin typeface="+mn-lt"/>
              </a:rPr>
              <a:t/>
            </a:r>
            <a:br>
              <a:rPr lang="en-AU" sz="3000" b="1" i="1" dirty="0">
                <a:latin typeface="+mn-lt"/>
              </a:rPr>
            </a:br>
            <a:r>
              <a:rPr lang="en-AU" sz="3600" b="1" i="1" dirty="0" smtClean="0">
                <a:latin typeface="+mn-lt"/>
              </a:rPr>
              <a:t>Community Service 2016/17</a:t>
            </a:r>
            <a:endParaRPr lang="en-AU" sz="3600" b="1" i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7918" y="2083962"/>
            <a:ext cx="10681855" cy="4774038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AU" sz="3000" b="1" i="1" dirty="0"/>
              <a:t>Projects</a:t>
            </a:r>
            <a:r>
              <a:rPr lang="en-AU" i="1" dirty="0"/>
              <a:t>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3100" b="1" i="1" dirty="0" err="1"/>
              <a:t>Taldumande</a:t>
            </a:r>
            <a:r>
              <a:rPr lang="en-AU" sz="3100" b="1" i="1" dirty="0"/>
              <a:t> Youth Project    </a:t>
            </a:r>
            <a:r>
              <a:rPr lang="en-AU" sz="3100" b="1" i="1" dirty="0" smtClean="0"/>
              <a:t> </a:t>
            </a:r>
            <a:r>
              <a:rPr lang="en-AU" sz="3100" b="1" i="1" dirty="0"/>
              <a:t>	Safe house for young people, teenagers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3100" b="1" i="1" dirty="0"/>
              <a:t>Chinese Lantern Festival		Support this event with our BBQ trailer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3100" b="1" i="1" dirty="0"/>
              <a:t>Retirement </a:t>
            </a:r>
            <a:r>
              <a:rPr lang="en-AU" sz="3100" b="1" i="1" dirty="0" smtClean="0"/>
              <a:t>Village</a:t>
            </a:r>
            <a:r>
              <a:rPr lang="en-AU" sz="3100" b="1" i="1" dirty="0"/>
              <a:t>		</a:t>
            </a:r>
            <a:r>
              <a:rPr lang="en-AU" sz="3100" b="1" i="1" dirty="0" smtClean="0"/>
              <a:t>Support </a:t>
            </a:r>
            <a:r>
              <a:rPr lang="en-AU" sz="3100" b="1" i="1" dirty="0"/>
              <a:t>local facility with a BBQ lunch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3100" b="1" i="1" dirty="0"/>
              <a:t>Assist Local Schools	           	</a:t>
            </a:r>
            <a:r>
              <a:rPr lang="en-AU" sz="3100" b="1" i="1" dirty="0" smtClean="0"/>
              <a:t>Community </a:t>
            </a:r>
            <a:r>
              <a:rPr lang="en-AU" sz="3100" b="1" i="1" dirty="0"/>
              <a:t>projects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3100" b="1" i="1" dirty="0"/>
              <a:t>Ronald McDonald House	</a:t>
            </a:r>
            <a:r>
              <a:rPr lang="en-AU" sz="3100" b="1" i="1" dirty="0" smtClean="0"/>
              <a:t>Providing </a:t>
            </a:r>
            <a:r>
              <a:rPr lang="en-AU" sz="3100" b="1" i="1" dirty="0"/>
              <a:t>meals for the </a:t>
            </a:r>
            <a:r>
              <a:rPr lang="en-AU" sz="3100" b="1" i="1" dirty="0" smtClean="0"/>
              <a:t>residents</a:t>
            </a:r>
            <a:endParaRPr lang="en-AU" sz="3100" b="1" i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3100" b="1" i="1" dirty="0" err="1"/>
              <a:t>Bowelcare</a:t>
            </a:r>
            <a:r>
              <a:rPr lang="en-AU" sz="3100" b="1" i="1" dirty="0"/>
              <a:t>				Community health awareness.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3100" b="1" i="1" dirty="0"/>
              <a:t>Tree of Joy				Our biggest Christmas event.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3100" b="1" i="1" dirty="0"/>
              <a:t>Red Shield Appeal		</a:t>
            </a:r>
            <a:r>
              <a:rPr lang="en-AU" sz="3100" b="1" i="1" dirty="0" smtClean="0"/>
              <a:t>Driving </a:t>
            </a:r>
            <a:r>
              <a:rPr lang="en-AU" sz="3100" b="1" i="1" dirty="0"/>
              <a:t>participating school kids around 					</a:t>
            </a:r>
            <a:r>
              <a:rPr lang="en-AU" sz="3100" b="1" i="1" dirty="0" smtClean="0"/>
              <a:t>the neighbourhood </a:t>
            </a:r>
            <a:r>
              <a:rPr lang="en-AU" sz="3100" b="1" i="1" dirty="0"/>
              <a:t>door knocking.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b="1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5369" y="154546"/>
            <a:ext cx="2125013" cy="1506829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6" name="Picture 5" descr="https://encrypted-tbn2.gstatic.com/images?q=tbn:ANd9GcQeTV_V_doTcMEgYOmalESp-y2SKeXAR0d3m5ey_e87ZKrnAlLVk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10" y="154545"/>
            <a:ext cx="1970467" cy="1929417"/>
          </a:xfrm>
          <a:prstGeom prst="rect">
            <a:avLst/>
          </a:prstGeom>
          <a:solidFill>
            <a:srgbClr val="FFFF66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750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5267" y="210329"/>
            <a:ext cx="2127688" cy="151193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9233" y="365125"/>
            <a:ext cx="7490012" cy="1325563"/>
          </a:xfrm>
        </p:spPr>
        <p:txBody>
          <a:bodyPr>
            <a:normAutofit/>
          </a:bodyPr>
          <a:lstStyle/>
          <a:p>
            <a:pPr algn="ctr"/>
            <a:r>
              <a:rPr lang="en-AU" sz="2800" b="1" i="1" dirty="0">
                <a:latin typeface="+mn-lt"/>
              </a:rPr>
              <a:t>Rotary Club of West Pennant Hills &amp; Cherrybrook</a:t>
            </a:r>
            <a:r>
              <a:rPr lang="en-AU" sz="2800" b="1" i="1" dirty="0"/>
              <a:t/>
            </a:r>
            <a:br>
              <a:rPr lang="en-AU" sz="2800" b="1" i="1" dirty="0"/>
            </a:br>
            <a:r>
              <a:rPr lang="en-AU" sz="3600" b="1" i="1" dirty="0">
                <a:latin typeface="+mn-lt"/>
              </a:rPr>
              <a:t>Community Service 2016/17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2457882"/>
            <a:ext cx="10515600" cy="4400118"/>
          </a:xfrm>
        </p:spPr>
        <p:txBody>
          <a:bodyPr>
            <a:normAutofit lnSpcReduction="10000"/>
          </a:bodyPr>
          <a:lstStyle/>
          <a:p>
            <a:r>
              <a:rPr lang="en-AU" b="1" i="1" dirty="0" err="1"/>
              <a:t>Warrah</a:t>
            </a:r>
            <a:r>
              <a:rPr lang="en-AU" b="1" i="1" dirty="0"/>
              <a:t> Special School		Projects to be agreed upon</a:t>
            </a:r>
          </a:p>
          <a:p>
            <a:endParaRPr lang="en-AU" b="1" i="1" dirty="0"/>
          </a:p>
          <a:p>
            <a:r>
              <a:rPr lang="en-AU" b="1" i="1" dirty="0"/>
              <a:t> Guide Hall				Assist with maintenance work in and </a:t>
            </a:r>
            <a:r>
              <a:rPr lang="en-AU" b="1" i="1" dirty="0" smtClean="0"/>
              <a:t>around the </a:t>
            </a:r>
            <a:r>
              <a:rPr lang="en-AU" b="1" i="1" dirty="0"/>
              <a:t>hall with financial donation </a:t>
            </a:r>
            <a:r>
              <a:rPr lang="en-AU" b="1" i="1" dirty="0" smtClean="0"/>
              <a:t>or providing hands-on </a:t>
            </a:r>
            <a:r>
              <a:rPr lang="en-AU" b="1" i="1" dirty="0"/>
              <a:t>assistance if requested  </a:t>
            </a:r>
          </a:p>
          <a:p>
            <a:endParaRPr lang="en-AU" b="1" i="1" dirty="0"/>
          </a:p>
          <a:p>
            <a:r>
              <a:rPr lang="en-AU" b="1" i="1" dirty="0"/>
              <a:t>NSW Rural Fire Brigade		Contribution via purchase of equipment</a:t>
            </a:r>
          </a:p>
          <a:p>
            <a:endParaRPr lang="en-AU" b="1" i="1" dirty="0"/>
          </a:p>
          <a:p>
            <a:r>
              <a:rPr lang="en-AU" b="1" i="1" dirty="0"/>
              <a:t>Subject to change as different projects may evolve through the year</a:t>
            </a:r>
          </a:p>
          <a:p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54" y="141686"/>
            <a:ext cx="1969179" cy="1932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14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92" y="83127"/>
            <a:ext cx="1969179" cy="19325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8956" y="237764"/>
            <a:ext cx="2127688" cy="145707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969180" y="643133"/>
            <a:ext cx="77523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2800" b="1" i="1" dirty="0"/>
              <a:t>Rotary Club of West Pennant Hills &amp; Cherrybrook</a:t>
            </a:r>
            <a:r>
              <a:rPr lang="en-AU" b="1" dirty="0">
                <a:latin typeface="+mj-lt"/>
              </a:rPr>
              <a:t/>
            </a:r>
            <a:br>
              <a:rPr lang="en-AU" b="1" dirty="0">
                <a:latin typeface="+mj-lt"/>
              </a:rPr>
            </a:br>
            <a:r>
              <a:rPr lang="en-AU" sz="3200" b="1" dirty="0" smtClean="0"/>
              <a:t> </a:t>
            </a:r>
            <a:r>
              <a:rPr lang="en-AU" sz="3600" b="1" i="1" dirty="0" smtClean="0"/>
              <a:t>Foundation 2016/17</a:t>
            </a:r>
            <a:endParaRPr lang="en-AU" sz="3600" b="1" i="1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049481" y="2254840"/>
            <a:ext cx="10525991" cy="2682068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3200" b="1" i="1" dirty="0" smtClean="0"/>
              <a:t>In the 100</a:t>
            </a:r>
            <a:r>
              <a:rPr lang="en-AU" sz="3200" b="1" i="1" baseline="30000" dirty="0" smtClean="0"/>
              <a:t>th</a:t>
            </a:r>
            <a:r>
              <a:rPr lang="en-AU" sz="3200" b="1" i="1" dirty="0" smtClean="0"/>
              <a:t> year of The Rotary Foundation, our International Leader John Germ would like ALL Rotarians to donate $26:50 each as well as each club donating $2650.  This number commemorates the first donation made by the Rotary Club of Kansas City.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sz="3200" b="1" i="1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3200" b="1" i="1" dirty="0" smtClean="0"/>
              <a:t>Rotary Foundation month is November.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sz="3200" b="1" i="1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3200" b="1" i="1" dirty="0" smtClean="0"/>
              <a:t>How could we best celebrate this milestone? </a:t>
            </a:r>
            <a:endParaRPr lang="en-AU" sz="3200" b="1" i="1" dirty="0"/>
          </a:p>
        </p:txBody>
      </p:sp>
    </p:spTree>
    <p:extLst>
      <p:ext uri="{BB962C8B-B14F-4D97-AF65-F5344CB8AC3E}">
        <p14:creationId xmlns:p14="http://schemas.microsoft.com/office/powerpoint/2010/main" val="199822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5750" y="-95714"/>
            <a:ext cx="7670246" cy="1543088"/>
          </a:xfrm>
        </p:spPr>
        <p:txBody>
          <a:bodyPr>
            <a:noAutofit/>
          </a:bodyPr>
          <a:lstStyle/>
          <a:p>
            <a:r>
              <a:rPr lang="en-AU" sz="48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AU" sz="4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AU" sz="2800" b="1" i="1" dirty="0" smtClean="0">
                <a:latin typeface="+mn-lt"/>
              </a:rPr>
              <a:t>Rotary Club of West Pennant Hills &amp; Cherrybrook</a:t>
            </a:r>
            <a:r>
              <a:rPr lang="en-AU" sz="3000" b="1" i="1" dirty="0"/>
              <a:t/>
            </a:r>
            <a:br>
              <a:rPr lang="en-AU" sz="3000" b="1" i="1" dirty="0"/>
            </a:br>
            <a:r>
              <a:rPr lang="en-AU" sz="3600" b="1" i="1" dirty="0" smtClean="0">
                <a:latin typeface="+mn-lt"/>
              </a:rPr>
              <a:t>Fund Raising 2016/17</a:t>
            </a:r>
            <a:endParaRPr lang="en-AU" sz="3600" b="1" i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1664" y="2083962"/>
            <a:ext cx="10577945" cy="4471384"/>
          </a:xfrm>
        </p:spPr>
        <p:txBody>
          <a:bodyPr>
            <a:normAutofit lnSpcReduction="10000"/>
          </a:bodyPr>
          <a:lstStyle/>
          <a:p>
            <a:pPr algn="l"/>
            <a:r>
              <a:rPr lang="en-AU" sz="2800" b="1" i="1" u="sng" dirty="0" smtClean="0"/>
              <a:t>Events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2800" b="1" i="1" dirty="0" smtClean="0"/>
              <a:t>Trivia Night:  27</a:t>
            </a:r>
            <a:r>
              <a:rPr lang="en-AU" sz="2800" b="1" i="1" baseline="30000" dirty="0" smtClean="0"/>
              <a:t>th</a:t>
            </a:r>
            <a:r>
              <a:rPr lang="en-AU" sz="2800" b="1" i="1" dirty="0" smtClean="0"/>
              <a:t> August at the Cherrybrook Community Centre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2800" b="1" i="1" dirty="0" smtClean="0"/>
              <a:t>Garage sale: 8/9</a:t>
            </a:r>
            <a:r>
              <a:rPr lang="en-AU" sz="2800" b="1" i="1" baseline="30000" dirty="0" smtClean="0"/>
              <a:t>th</a:t>
            </a:r>
            <a:r>
              <a:rPr lang="en-AU" sz="2800" b="1" i="1" dirty="0" smtClean="0"/>
              <a:t> October at the Cherrybrook RFS  and Guide Hall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2800" b="1" i="1" dirty="0" smtClean="0"/>
              <a:t>Book sale:(</a:t>
            </a:r>
            <a:r>
              <a:rPr lang="en-AU" sz="2800" b="1" i="1" dirty="0" smtClean="0">
                <a:sym typeface="Wingdings" panose="05000000000000000000" pitchFamily="2" charset="2"/>
              </a:rPr>
              <a:t>TBA) March 2017 at the Cherrybrook Uniting Church</a:t>
            </a:r>
          </a:p>
          <a:p>
            <a:pPr algn="l"/>
            <a:r>
              <a:rPr lang="en-AU" sz="2800" b="1" i="1" u="sng" dirty="0" smtClean="0">
                <a:sym typeface="Wingdings" panose="05000000000000000000" pitchFamily="2" charset="2"/>
              </a:rPr>
              <a:t>Sponsorships</a:t>
            </a:r>
          </a:p>
          <a:p>
            <a:pPr algn="l"/>
            <a:r>
              <a:rPr lang="en-AU" sz="2800" b="1" i="1" dirty="0" smtClean="0">
                <a:sym typeface="Wingdings" panose="05000000000000000000" pitchFamily="2" charset="2"/>
              </a:rPr>
              <a:t>Currently confirming sponsors- existing, new opportunities</a:t>
            </a:r>
          </a:p>
          <a:p>
            <a:pPr algn="l"/>
            <a:r>
              <a:rPr lang="en-AU" sz="2800" b="1" i="1" u="sng" dirty="0" smtClean="0">
                <a:sym typeface="Wingdings" panose="05000000000000000000" pitchFamily="2" charset="2"/>
              </a:rPr>
              <a:t>Other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2800" b="1" i="1" dirty="0" smtClean="0">
                <a:sym typeface="Wingdings" panose="05000000000000000000" pitchFamily="2" charset="2"/>
              </a:rPr>
              <a:t>Bunnings BBQ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2800" b="1" i="1" dirty="0" smtClean="0">
                <a:sym typeface="Wingdings" panose="05000000000000000000" pitchFamily="2" charset="2"/>
              </a:rPr>
              <a:t>Open to suggestions</a:t>
            </a:r>
            <a:endParaRPr lang="en-AU" sz="2800" b="1" i="1" dirty="0" smtClean="0">
              <a:sym typeface="Wingdings" panose="05000000000000000000" pitchFamily="2" charset="2"/>
            </a:endParaRPr>
          </a:p>
          <a:p>
            <a:pPr algn="l"/>
            <a:endParaRPr lang="en-AU" u="sng" dirty="0" smtClean="0">
              <a:sym typeface="Wingdings" panose="05000000000000000000" pitchFamily="2" charset="2"/>
            </a:endParaRPr>
          </a:p>
          <a:p>
            <a:pPr algn="l"/>
            <a:endParaRPr lang="en-AU" dirty="0" smtClean="0">
              <a:sym typeface="Wingdings" panose="05000000000000000000" pitchFamily="2" charset="2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5369" y="154546"/>
            <a:ext cx="2125013" cy="1506829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6" name="Picture 5" descr="https://encrypted-tbn2.gstatic.com/images?q=tbn:ANd9GcQeTV_V_doTcMEgYOmalESp-y2SKeXAR0d3m5ey_e87ZKrnAlLVk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10" y="154545"/>
            <a:ext cx="1970467" cy="1929417"/>
          </a:xfrm>
          <a:prstGeom prst="rect">
            <a:avLst/>
          </a:prstGeom>
          <a:solidFill>
            <a:srgbClr val="FFFF66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721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4735" y="-147668"/>
            <a:ext cx="7508383" cy="1543088"/>
          </a:xfrm>
        </p:spPr>
        <p:txBody>
          <a:bodyPr>
            <a:noAutofit/>
          </a:bodyPr>
          <a:lstStyle/>
          <a:p>
            <a:r>
              <a:rPr lang="en-AU" sz="48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AU" sz="4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AU" sz="2800" b="1" i="1" dirty="0" smtClean="0">
                <a:latin typeface="+mn-lt"/>
              </a:rPr>
              <a:t>Rotary Club of West Pennant Hills &amp; Cherrybrook</a:t>
            </a:r>
            <a:r>
              <a:rPr lang="en-AU" sz="3000" b="1" i="1" dirty="0"/>
              <a:t/>
            </a:r>
            <a:br>
              <a:rPr lang="en-AU" sz="3000" b="1" i="1" dirty="0"/>
            </a:br>
            <a:r>
              <a:rPr lang="en-AU" sz="3600" b="1" i="1" dirty="0" smtClean="0">
                <a:latin typeface="+mn-lt"/>
              </a:rPr>
              <a:t>International</a:t>
            </a:r>
            <a:r>
              <a:rPr lang="en-AU" sz="3000" b="1" i="1" dirty="0" smtClean="0">
                <a:latin typeface="+mn-lt"/>
              </a:rPr>
              <a:t> </a:t>
            </a:r>
            <a:r>
              <a:rPr lang="en-AU" sz="3600" b="1" i="1" dirty="0" smtClean="0">
                <a:latin typeface="+mn-lt"/>
              </a:rPr>
              <a:t>2016/17</a:t>
            </a:r>
            <a:endParaRPr lang="en-AU" sz="3600" b="1" i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3227" y="2250216"/>
            <a:ext cx="10785764" cy="4471384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2800" b="1" i="1" dirty="0"/>
              <a:t>Support and promote Rotary International activities with particular bias to educational schemes for girls in under-developed </a:t>
            </a:r>
            <a:r>
              <a:rPr lang="en-AU" sz="2800" b="1" i="1" dirty="0" smtClean="0"/>
              <a:t>countries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sz="2800" b="1" i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2800" b="1" i="1" dirty="0"/>
              <a:t>Continue to support RAWCS DIK (Rotary Australia World Community Service, Donations in Kind) through quarterly working </a:t>
            </a:r>
            <a:r>
              <a:rPr lang="en-AU" sz="2800" b="1" i="1" dirty="0" smtClean="0"/>
              <a:t>bees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sz="2800" b="1" i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2800" b="1" i="1" dirty="0"/>
              <a:t>Undertake an international visit to assist less fortunate people</a:t>
            </a:r>
          </a:p>
          <a:p>
            <a:pPr algn="l"/>
            <a:r>
              <a:rPr lang="en-AU" sz="2800" b="1" i="1" dirty="0" smtClean="0"/>
              <a:t>                   Nepal           East Timor           Vanuatu           Others</a:t>
            </a:r>
            <a:r>
              <a:rPr lang="en-AU" sz="2800" b="1" i="1" dirty="0"/>
              <a:t>?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5369" y="154546"/>
            <a:ext cx="2125013" cy="1506829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6" name="Picture 5" descr="https://encrypted-tbn2.gstatic.com/images?q=tbn:ANd9GcQeTV_V_doTcMEgYOmalESp-y2SKeXAR0d3m5ey_e87ZKrnAlLVk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10" y="154545"/>
            <a:ext cx="1970467" cy="1929417"/>
          </a:xfrm>
          <a:prstGeom prst="rect">
            <a:avLst/>
          </a:prstGeom>
          <a:solidFill>
            <a:srgbClr val="FFFF66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838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43954" y="257577"/>
            <a:ext cx="7508383" cy="1543088"/>
          </a:xfrm>
        </p:spPr>
        <p:txBody>
          <a:bodyPr>
            <a:noAutofit/>
          </a:bodyPr>
          <a:lstStyle/>
          <a:p>
            <a:r>
              <a:rPr lang="en-AU" sz="48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AU" sz="4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AU" sz="2800" b="1" i="1" dirty="0" smtClean="0">
                <a:latin typeface="+mn-lt"/>
              </a:rPr>
              <a:t>Rotary Club of West Pennant Hills &amp; Cherrybrook</a:t>
            </a:r>
            <a:r>
              <a:rPr lang="en-AU" sz="3000" b="1" i="1" dirty="0"/>
              <a:t/>
            </a:r>
            <a:br>
              <a:rPr lang="en-AU" sz="3000" b="1" i="1" dirty="0"/>
            </a:br>
            <a:r>
              <a:rPr lang="en-AU" sz="3600" b="1" i="1" dirty="0" smtClean="0">
                <a:latin typeface="+mn-lt"/>
              </a:rPr>
              <a:t>Marketing</a:t>
            </a:r>
            <a:r>
              <a:rPr lang="en-AU" sz="3000" b="1" i="1" dirty="0" smtClean="0">
                <a:latin typeface="+mn-lt"/>
              </a:rPr>
              <a:t> </a:t>
            </a:r>
            <a:r>
              <a:rPr lang="en-AU" sz="3600" b="1" i="1" dirty="0" smtClean="0">
                <a:latin typeface="+mn-lt"/>
              </a:rPr>
              <a:t>2016/17</a:t>
            </a:r>
            <a:endParaRPr lang="en-AU" sz="3600" b="1" i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6809" y="2260607"/>
            <a:ext cx="11118273" cy="4471384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2800" b="1" i="1" dirty="0"/>
              <a:t>Obtain and nurture contacts at all appropriate media organisations applicable to our area</a:t>
            </a:r>
            <a:r>
              <a:rPr lang="en-AU" sz="2800" b="1" i="1" dirty="0" smtClean="0"/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sz="2800" b="1" i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2800" b="1" i="1" dirty="0"/>
              <a:t>Ensure all completed activities are written up by Directors </a:t>
            </a:r>
            <a:endParaRPr lang="en-AU" sz="2800" b="1" i="1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sz="2800" b="1" i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2800" b="1" i="1" dirty="0"/>
              <a:t>Ensure there is a chronological list of all activities completed on the Internet and Facebook</a:t>
            </a:r>
            <a:r>
              <a:rPr lang="en-AU" sz="2800" b="1" i="1" dirty="0" smtClean="0"/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sz="2800" b="1" i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2800" b="1" i="1" dirty="0"/>
              <a:t>Give members the tools to assist the marketing effort</a:t>
            </a:r>
            <a:r>
              <a:rPr lang="en-AU" sz="2800" b="1" i="1" dirty="0" smtClean="0"/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sz="2800" b="1" i="1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2800" b="1" i="1" dirty="0"/>
              <a:t>Help major activities  publicise their efforts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5471" y="81295"/>
            <a:ext cx="2125013" cy="1567201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6" name="Picture 5" descr="https://encrypted-tbn2.gstatic.com/images?q=tbn:ANd9GcQeTV_V_doTcMEgYOmalESp-y2SKeXAR0d3m5ey_e87ZKrnAlLVk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10" y="154545"/>
            <a:ext cx="1970467" cy="1929417"/>
          </a:xfrm>
          <a:prstGeom prst="rect">
            <a:avLst/>
          </a:prstGeom>
          <a:solidFill>
            <a:srgbClr val="FFFF66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04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43954" y="257577"/>
            <a:ext cx="7508383" cy="1543088"/>
          </a:xfrm>
        </p:spPr>
        <p:txBody>
          <a:bodyPr>
            <a:noAutofit/>
          </a:bodyPr>
          <a:lstStyle/>
          <a:p>
            <a:r>
              <a:rPr lang="en-AU" sz="48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AU" sz="4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AU" sz="2800" b="1" i="1" dirty="0" smtClean="0">
                <a:latin typeface="+mn-lt"/>
              </a:rPr>
              <a:t>Rotary Club of West Pennant Hills &amp; Cherrybrook</a:t>
            </a:r>
            <a:r>
              <a:rPr lang="en-AU" sz="3000" b="1" i="1" dirty="0"/>
              <a:t/>
            </a:r>
            <a:br>
              <a:rPr lang="en-AU" sz="3000" b="1" i="1" dirty="0"/>
            </a:br>
            <a:r>
              <a:rPr lang="en-AU" sz="3600" b="1" i="1" dirty="0" smtClean="0">
                <a:latin typeface="+mn-lt"/>
              </a:rPr>
              <a:t>Membership</a:t>
            </a:r>
            <a:r>
              <a:rPr lang="en-AU" sz="3000" b="1" i="1" dirty="0" smtClean="0">
                <a:latin typeface="+mn-lt"/>
              </a:rPr>
              <a:t> </a:t>
            </a:r>
            <a:r>
              <a:rPr lang="en-AU" sz="3600" b="1" i="1" dirty="0" smtClean="0">
                <a:latin typeface="+mn-lt"/>
              </a:rPr>
              <a:t>2016/17</a:t>
            </a:r>
            <a:endParaRPr lang="en-AU" sz="3600" b="1" i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0011" y="2083962"/>
            <a:ext cx="9440214" cy="4471384"/>
          </a:xfrm>
        </p:spPr>
        <p:txBody>
          <a:bodyPr>
            <a:normAutofit/>
          </a:bodyPr>
          <a:lstStyle/>
          <a:p>
            <a:pPr algn="l"/>
            <a:endParaRPr lang="en-AU" dirty="0" smtClean="0"/>
          </a:p>
          <a:p>
            <a:pPr algn="l"/>
            <a:endParaRPr lang="en-AU" dirty="0"/>
          </a:p>
          <a:p>
            <a:pPr algn="l"/>
            <a:endParaRPr lang="en-AU" dirty="0" smtClean="0"/>
          </a:p>
          <a:p>
            <a:pPr algn="l"/>
            <a:r>
              <a:rPr lang="en-AU" sz="3600" dirty="0" smtClean="0"/>
              <a:t>•</a:t>
            </a:r>
            <a:r>
              <a:rPr lang="en-AU" sz="3600" dirty="0"/>
              <a:t>	</a:t>
            </a:r>
            <a:r>
              <a:rPr lang="en-AU" sz="3200" b="1" i="1" dirty="0" smtClean="0"/>
              <a:t>Membership</a:t>
            </a:r>
          </a:p>
          <a:p>
            <a:pPr algn="l"/>
            <a:endParaRPr lang="en-AU" sz="3200" b="1" i="1" dirty="0"/>
          </a:p>
          <a:p>
            <a:pPr algn="l"/>
            <a:r>
              <a:rPr lang="en-AU" sz="3200" b="1" i="1" dirty="0"/>
              <a:t>•	Changes to Bulletin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AU" sz="3600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5471" y="81295"/>
            <a:ext cx="2125013" cy="1567201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6" name="Picture 5" descr="https://encrypted-tbn2.gstatic.com/images?q=tbn:ANd9GcQeTV_V_doTcMEgYOmalESp-y2SKeXAR0d3m5ey_e87ZKrnAlLVk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10" y="154545"/>
            <a:ext cx="1970467" cy="1929417"/>
          </a:xfrm>
          <a:prstGeom prst="rect">
            <a:avLst/>
          </a:prstGeom>
          <a:solidFill>
            <a:srgbClr val="FFFF66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554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502</Words>
  <Application>Microsoft Office PowerPoint</Application>
  <PresentationFormat>Widescreen</PresentationFormat>
  <Paragraphs>119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Theme</vt:lpstr>
      <vt:lpstr>          Rotary Club of West Pennant Hill &amp; Cherrybrook</vt:lpstr>
      <vt:lpstr>Rotary Club of West Pennant Hills &amp; Cherrybrook Club Services 2016/17</vt:lpstr>
      <vt:lpstr> Rotary Club of West Pennant Hills &amp; Cherrybrook Community Service 2016/17</vt:lpstr>
      <vt:lpstr>Rotary Club of West Pennant Hills &amp; Cherrybrook Community Service 2016/17</vt:lpstr>
      <vt:lpstr>PowerPoint Presentation</vt:lpstr>
      <vt:lpstr> Rotary Club of West Pennant Hills &amp; Cherrybrook Fund Raising 2016/17</vt:lpstr>
      <vt:lpstr> Rotary Club of West Pennant Hills &amp; Cherrybrook International 2016/17</vt:lpstr>
      <vt:lpstr> Rotary Club of West Pennant Hills &amp; Cherrybrook Marketing 2016/17</vt:lpstr>
      <vt:lpstr> Rotary Club of West Pennant Hills &amp; Cherrybrook Membership 2016/17</vt:lpstr>
      <vt:lpstr> Rotary Club of West Pennant Hills &amp; Cherrybrook Social 2016/17</vt:lpstr>
      <vt:lpstr>PowerPoint Presentation</vt:lpstr>
      <vt:lpstr>PowerPoint Presentation</vt:lpstr>
      <vt:lpstr> Rotary Club of West Pennant Hills &amp; Cherrybrook Vocational 2016/17</vt:lpstr>
      <vt:lpstr>Rotary Club of West Pennant Hills &amp; Cherrybrook Youth Services 2016/17</vt:lpstr>
      <vt:lpstr>Rotary Club of West Pennant Hills &amp; Cherrybrook Youth Services 2016/17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Youth Services 2016/17</dc:title>
  <dc:creator>Anthony Coote</dc:creator>
  <cp:lastModifiedBy>Robert Clarke</cp:lastModifiedBy>
  <cp:revision>54</cp:revision>
  <dcterms:created xsi:type="dcterms:W3CDTF">2016-07-04T05:42:34Z</dcterms:created>
  <dcterms:modified xsi:type="dcterms:W3CDTF">2016-07-09T03:57:37Z</dcterms:modified>
</cp:coreProperties>
</file>